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261" r:id="rId4"/>
    <p:sldId id="287" r:id="rId5"/>
    <p:sldId id="351" r:id="rId6"/>
    <p:sldId id="352" r:id="rId7"/>
    <p:sldId id="288" r:id="rId8"/>
    <p:sldId id="289" r:id="rId9"/>
    <p:sldId id="290" r:id="rId10"/>
    <p:sldId id="291" r:id="rId11"/>
    <p:sldId id="292" r:id="rId12"/>
    <p:sldId id="293" r:id="rId13"/>
    <p:sldId id="259" r:id="rId14"/>
    <p:sldId id="260" r:id="rId15"/>
    <p:sldId id="262" r:id="rId16"/>
    <p:sldId id="264" r:id="rId17"/>
    <p:sldId id="265" r:id="rId18"/>
    <p:sldId id="360" r:id="rId19"/>
    <p:sldId id="333" r:id="rId20"/>
    <p:sldId id="334" r:id="rId21"/>
    <p:sldId id="339" r:id="rId22"/>
    <p:sldId id="340" r:id="rId23"/>
    <p:sldId id="341" r:id="rId24"/>
    <p:sldId id="342" r:id="rId25"/>
    <p:sldId id="343" r:id="rId26"/>
    <p:sldId id="344" r:id="rId27"/>
    <p:sldId id="328" r:id="rId28"/>
    <p:sldId id="329" r:id="rId29"/>
    <p:sldId id="324" r:id="rId30"/>
    <p:sldId id="327" r:id="rId31"/>
    <p:sldId id="345" r:id="rId32"/>
    <p:sldId id="346" r:id="rId33"/>
    <p:sldId id="347" r:id="rId34"/>
    <p:sldId id="348" r:id="rId35"/>
    <p:sldId id="349" r:id="rId36"/>
    <p:sldId id="350" r:id="rId37"/>
    <p:sldId id="330" r:id="rId38"/>
    <p:sldId id="335" r:id="rId39"/>
    <p:sldId id="336" r:id="rId40"/>
    <p:sldId id="276" r:id="rId41"/>
    <p:sldId id="337" r:id="rId42"/>
    <p:sldId id="277" r:id="rId43"/>
    <p:sldId id="355" r:id="rId44"/>
    <p:sldId id="356" r:id="rId45"/>
    <p:sldId id="279" r:id="rId46"/>
    <p:sldId id="268" r:id="rId47"/>
    <p:sldId id="269" r:id="rId48"/>
    <p:sldId id="270" r:id="rId49"/>
    <p:sldId id="271" r:id="rId50"/>
    <p:sldId id="272" r:id="rId51"/>
    <p:sldId id="274" r:id="rId52"/>
    <p:sldId id="275" r:id="rId53"/>
    <p:sldId id="357" r:id="rId54"/>
    <p:sldId id="358" r:id="rId55"/>
    <p:sldId id="359" r:id="rId56"/>
    <p:sldId id="280" r:id="rId57"/>
    <p:sldId id="354" r:id="rId58"/>
    <p:sldId id="281" r:id="rId59"/>
    <p:sldId id="282" r:id="rId60"/>
    <p:sldId id="283" r:id="rId61"/>
    <p:sldId id="284" r:id="rId62"/>
    <p:sldId id="285" r:id="rId63"/>
    <p:sldId id="263" r:id="rId64"/>
    <p:sldId id="286" r:id="rId65"/>
    <p:sldId id="331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5D5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3"/>
    <p:restoredTop sz="94694"/>
  </p:normalViewPr>
  <p:slideViewPr>
    <p:cSldViewPr snapToGrid="0">
      <p:cViewPr varScale="1">
        <p:scale>
          <a:sx n="121" d="100"/>
          <a:sy n="121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1232-1F2D-7B47-8139-18732B1801C4}" type="datetimeFigureOut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5BB5A-665F-E040-81A4-119ECF343C9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62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5BB5A-665F-E040-81A4-119ECF343C93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722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5BB5A-665F-E040-81A4-119ECF343C93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940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5BB5A-665F-E040-81A4-119ECF343C93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934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5BB5A-665F-E040-81A4-119ECF343C93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46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5BB5A-665F-E040-81A4-119ECF343C93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790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5BB5A-665F-E040-81A4-119ECF343C93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6671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5BB5A-665F-E040-81A4-119ECF343C93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633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94639-B603-729E-B657-D015B7780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9B8371-A292-E774-69AB-FCAE8A9E3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7816C-9654-DAAA-8146-B66218A8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3FE4D-DE1B-0E4D-9B1E-DC3C72F2B961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A847C-39AA-126F-24E6-F1ED5E33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D890A0-B673-7406-EF4F-3CC77647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5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4A68D-6519-E968-2BA1-31AE507F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DEA1E-C46C-0894-4302-AA8416AD4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EC66F-D7FA-2F26-0463-656F3133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89D2-6A9F-3845-AC67-9C9EF504D367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584CF-A117-C33F-5136-2B1B9F3A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995B8-B2BE-E33F-1DCE-C60E3E30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7839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00CE75-C62C-4214-33F4-B654E0081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757E3A-6ADA-67E7-FFE9-C51154FBE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E62A00-B4E8-AFF1-807F-9A392226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B993-C6FC-F642-B325-5453705C9820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D5127-69DC-4435-E2DC-4EE9C208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221F1-F23C-C9E4-3D7D-6A64DF35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962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3B383-141F-72E0-FC9C-0C64F141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8609AA-F63B-11DA-9248-9EF1E21C3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D2877-9458-82CD-76F1-C323E98E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1AD2-353E-1447-A916-B75A4B7D3F46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CF134-7522-15B1-1BE8-12393E03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9F7A09-5A97-344E-DF5B-232A3FD9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808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88CF8-0C38-ABD0-C96F-6D52D663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D414AA-D1BD-8A46-E216-D43573BBE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1DC3C-1C23-2309-B52D-7D34BBB9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CFAF-8F8E-E045-8B2E-9CCC6094CD7C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C4D88-D3F3-8A12-0EDC-77606FF1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DD606-D1A3-B465-8D5C-4655AB92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390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F8709-5372-26B1-8728-95DA124B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BE348-D266-1C49-0BE5-0E39693D8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31CD57-72D6-622E-D713-27A46F83A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39BE3E-46C6-AC58-627A-A254DE1B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0039-58BA-CD40-BC70-10E593BE5C0B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18B1F-3B1B-9019-BFCF-88E2EF72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1EA814-42C2-42EF-012A-AADA9EC3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79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90A6B-01D6-B65C-3849-0D783530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0FECB9-B95E-B04D-07D0-29DA243A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B40266-06CE-2124-71C9-9382171FC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DE22C1-D468-09F7-98C3-B9969FBD5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64ED8B-8055-9C05-7FAF-B7121223A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4252EF-8260-F91C-5B65-DDB214F0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97C7-BC35-1D44-990A-82CD7629D4D2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8D8186-DE02-6F9A-70F1-78508F7C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4A0977-95C0-DDAC-FC0E-F433423C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036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DE2D7-00CB-C8EA-180D-18D2A3B3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E4D3F7-27BF-C5AE-2314-D4F63314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C7D9-1BD3-3646-BAB4-4E42C58313DF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6901D8-BC4E-A9B1-7DDD-BB97777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2FC01D-649F-19F2-066E-B1A6E11D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76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C64448-4B89-B4F9-4079-C4E39A31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DEAD-F66A-4642-9781-2F4A135630D9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1CFB3C-9D91-82B2-E86C-57F36C80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99B9F-B0BE-7E3C-5A44-AB5E31E9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703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4992-9FC8-8F94-A5EF-A1A163706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E318B-217D-2F45-844C-D41A6BB05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7B0EDE-161C-B3A9-A5A9-3DB11C89D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42A2A-88B4-07D6-CC12-21D02E83D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A921-4E33-3B4F-98A8-4EA21AC63105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C39B78-6C23-3131-44F7-717EF2D0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394357-FFC8-4431-AEF4-09701E61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847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72810-673E-B41B-8166-046DB13D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027723-D687-A3A7-AEA7-A6A014289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833D9F-7163-69DF-9FF4-6A71D9CBF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61AF55-1AC2-6D98-DD3D-9DF2E216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4E81-714F-8E45-AE09-90EABAA7D6C6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0C768-F2EC-2315-ACC4-8A774FAD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3922FC-38A2-65B6-3FE4-6CEFA5AD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32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AB92F4-BFCC-A203-28E5-C772954C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5DE06-C4BF-547A-1DD5-53FAA85CC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DE4FA-0914-631C-7429-86ACA7D6B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931091-CF32-F143-B524-BF05752F405E}" type="datetime1">
              <a:rPr kumimoji="1" lang="ko-KR" altLang="en-US" smtClean="0"/>
              <a:t>2024. 7. 29.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E469F-2112-708D-5B1B-88A829E0FF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5DD0C-8247-948F-D48B-60C29F548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572046-083F-F343-B6F1-90867A586B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173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320.png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0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1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.png"/><Relationship Id="rId18" Type="http://schemas.openxmlformats.org/officeDocument/2006/relationships/image" Target="../media/image10.png"/><Relationship Id="rId3" Type="http://schemas.openxmlformats.org/officeDocument/2006/relationships/image" Target="../media/image213.png"/><Relationship Id="rId21" Type="http://schemas.openxmlformats.org/officeDocument/2006/relationships/image" Target="../media/image30.png"/><Relationship Id="rId7" Type="http://schemas.openxmlformats.org/officeDocument/2006/relationships/image" Target="../media/image25.png"/><Relationship Id="rId12" Type="http://schemas.openxmlformats.org/officeDocument/2006/relationships/image" Target="../media/image13.png"/><Relationship Id="rId17" Type="http://schemas.openxmlformats.org/officeDocument/2006/relationships/image" Target="../media/image5.png"/><Relationship Id="rId2" Type="http://schemas.openxmlformats.org/officeDocument/2006/relationships/image" Target="../media/image200.png"/><Relationship Id="rId16" Type="http://schemas.openxmlformats.org/officeDocument/2006/relationships/image" Target="../media/image17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16.png"/><Relationship Id="rId23" Type="http://schemas.openxmlformats.org/officeDocument/2006/relationships/image" Target="../media/image31.png"/><Relationship Id="rId10" Type="http://schemas.openxmlformats.org/officeDocument/2006/relationships/image" Target="../media/image28.png"/><Relationship Id="rId19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5.png"/><Relationship Id="rId2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2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0.png"/><Relationship Id="rId4" Type="http://schemas.openxmlformats.org/officeDocument/2006/relationships/image" Target="../media/image25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1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0.png"/><Relationship Id="rId5" Type="http://schemas.openxmlformats.org/officeDocument/2006/relationships/image" Target="../media/image87.png"/><Relationship Id="rId4" Type="http://schemas.openxmlformats.org/officeDocument/2006/relationships/image" Target="../media/image760.png"/><Relationship Id="rId9" Type="http://schemas.openxmlformats.org/officeDocument/2006/relationships/image" Target="../media/image8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1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231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221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590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620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5" Type="http://schemas.openxmlformats.org/officeDocument/2006/relationships/image" Target="../media/image640.png"/><Relationship Id="rId10" Type="http://schemas.openxmlformats.org/officeDocument/2006/relationships/image" Target="../media/image105.png"/><Relationship Id="rId4" Type="http://schemas.openxmlformats.org/officeDocument/2006/relationships/image" Target="../media/image630.png"/><Relationship Id="rId9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4.png"/><Relationship Id="rId3" Type="http://schemas.openxmlformats.org/officeDocument/2006/relationships/image" Target="../media/image1010.png"/><Relationship Id="rId7" Type="http://schemas.openxmlformats.org/officeDocument/2006/relationships/image" Target="../media/image1060.png"/><Relationship Id="rId12" Type="http://schemas.openxmlformats.org/officeDocument/2006/relationships/image" Target="../media/image112.png"/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0.png"/><Relationship Id="rId11" Type="http://schemas.openxmlformats.org/officeDocument/2006/relationships/image" Target="../media/image111.png"/><Relationship Id="rId5" Type="http://schemas.openxmlformats.org/officeDocument/2006/relationships/image" Target="../media/image1040.png"/><Relationship Id="rId10" Type="http://schemas.openxmlformats.org/officeDocument/2006/relationships/image" Target="../media/image109.png"/><Relationship Id="rId4" Type="http://schemas.openxmlformats.org/officeDocument/2006/relationships/image" Target="../media/image1021.png"/><Relationship Id="rId9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3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2.png"/><Relationship Id="rId2" Type="http://schemas.openxmlformats.org/officeDocument/2006/relationships/image" Target="../media/image115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5.png"/><Relationship Id="rId5" Type="http://schemas.openxmlformats.org/officeDocument/2006/relationships/image" Target="../media/image118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4.png"/><Relationship Id="rId4" Type="http://schemas.openxmlformats.org/officeDocument/2006/relationships/image" Target="../media/image117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1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1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DD79841-68AE-6FFF-D7C9-90012473116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543697" y="1501303"/>
                <a:ext cx="11104606" cy="4347472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b="1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FMO/VQE </a:t>
                </a:r>
                <a:r>
                  <a:rPr kumimoji="1" lang="ko-KR" altLang="en-US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알고리즘을 이용한</a:t>
                </a:r>
                <a:br>
                  <a:rPr kumimoji="1"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</a:br>
                <a:r>
                  <a:rPr kumimoji="1" lang="ko-KR" altLang="en-US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이차전지 </a:t>
                </a:r>
                <a:r>
                  <a:rPr kumimoji="1" lang="ko-KR" altLang="en-US" dirty="0" err="1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양극재</a:t>
                </a:r>
                <a:r>
                  <a:rPr kumimoji="1"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5D5D5D"/>
                        </a:solidFill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𝐿𝑖𝐶𝑜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  <a:cs typeface="Noto Sans Zawgyi" panose="020B0502040504020204" pitchFamily="34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  <a:cs typeface="Noto Sans Zawgyi" panose="020B0502040504020204" pitchFamily="34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  <a:cs typeface="Noto Sans Zawgyi" panose="020B050204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)</a:t>
                </a:r>
                <a:r>
                  <a:rPr kumimoji="1" lang="ko-KR" altLang="en-US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의</a:t>
                </a:r>
                <a:br>
                  <a:rPr kumimoji="1"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</a:br>
                <a:r>
                  <a:rPr kumimoji="1" lang="en-US" altLang="ko-KR" b="1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Ground-state Energy</a:t>
                </a:r>
                <a:r>
                  <a:rPr kumimoji="1" lang="ko-KR" altLang="en-US" b="1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kumimoji="1" lang="ko-KR" altLang="en-US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계산 </a:t>
                </a:r>
                <a:br>
                  <a:rPr kumimoji="1" lang="en-US" altLang="ko-KR" dirty="0">
                    <a:solidFill>
                      <a:srgbClr val="5D5D5D"/>
                    </a:solidFill>
                  </a:rPr>
                </a:br>
                <a:endParaRPr kumimoji="1" lang="ko-KR" altLang="en-US" dirty="0">
                  <a:solidFill>
                    <a:srgbClr val="5D5D5D"/>
                  </a:solidFill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DD79841-68AE-6FFF-D7C9-900124731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543697" y="1501303"/>
                <a:ext cx="11104606" cy="4347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9697" y="6110460"/>
            <a:ext cx="4876800" cy="463335"/>
          </a:xfrm>
        </p:spPr>
        <p:txBody>
          <a:bodyPr/>
          <a:lstStyle/>
          <a:p>
            <a:r>
              <a:rPr kumimoji="1" lang="ko-KR" altLang="en-US" b="1" dirty="0" err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b="1" dirty="0" err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864973" y="1037968"/>
            <a:ext cx="1065152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864973" y="5898293"/>
            <a:ext cx="10651524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403655" y="664189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126317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9279030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Monomer Hamiltonian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1C70B5-5121-3608-AB49-4279FBBD5D8F}"/>
                  </a:ext>
                </a:extLst>
              </p:cNvPr>
              <p:cNvSpPr txBox="1"/>
              <p:nvPr/>
            </p:nvSpPr>
            <p:spPr>
              <a:xfrm>
                <a:off x="4598213" y="1763729"/>
                <a:ext cx="2628989" cy="568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1C70B5-5121-3608-AB49-4279FBBD5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213" y="1763729"/>
                <a:ext cx="2628989" cy="5686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54CFDA-0D87-8D86-9317-A31F6C29E8F5}"/>
                  </a:ext>
                </a:extLst>
              </p:cNvPr>
              <p:cNvSpPr txBox="1"/>
              <p:nvPr/>
            </p:nvSpPr>
            <p:spPr>
              <a:xfrm>
                <a:off x="619938" y="2906729"/>
                <a:ext cx="10941050" cy="1297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[−</m:t>
                          </m:r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m:rPr>
                          <m:lit/>
                        </m:rP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54CFDA-0D87-8D86-9317-A31F6C29E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38" y="2906729"/>
                <a:ext cx="10941050" cy="1297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7D656E7-30C1-05B1-11C4-67E893DD66B3}"/>
              </a:ext>
            </a:extLst>
          </p:cNvPr>
          <p:cNvCxnSpPr/>
          <p:nvPr/>
        </p:nvCxnSpPr>
        <p:spPr>
          <a:xfrm>
            <a:off x="2204263" y="4113229"/>
            <a:ext cx="1003300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E6FC65-E5BF-813E-483A-0F83F8190064}"/>
              </a:ext>
            </a:extLst>
          </p:cNvPr>
          <p:cNvSpPr txBox="1"/>
          <p:nvPr/>
        </p:nvSpPr>
        <p:spPr>
          <a:xfrm>
            <a:off x="1994713" y="488157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Kinetic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3CE06D-6FD4-BADA-7367-C9CDD84AA1E9}"/>
              </a:ext>
            </a:extLst>
          </p:cNvPr>
          <p:cNvCxnSpPr>
            <a:endCxn id="13" idx="0"/>
          </p:cNvCxnSpPr>
          <p:nvPr/>
        </p:nvCxnSpPr>
        <p:spPr>
          <a:xfrm>
            <a:off x="2705913" y="4204264"/>
            <a:ext cx="0" cy="677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71A6EFA-823E-5FB5-29FE-6F2334FAC6D3}"/>
              </a:ext>
            </a:extLst>
          </p:cNvPr>
          <p:cNvCxnSpPr>
            <a:cxnSpLocks/>
          </p:cNvCxnSpPr>
          <p:nvPr/>
        </p:nvCxnSpPr>
        <p:spPr>
          <a:xfrm>
            <a:off x="3563163" y="4191564"/>
            <a:ext cx="1949450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8987B2-DA02-C724-F78E-66CBDF04B9BD}"/>
              </a:ext>
            </a:extLst>
          </p:cNvPr>
          <p:cNvCxnSpPr>
            <a:cxnSpLocks/>
          </p:cNvCxnSpPr>
          <p:nvPr/>
        </p:nvCxnSpPr>
        <p:spPr>
          <a:xfrm>
            <a:off x="4537888" y="4388930"/>
            <a:ext cx="0" cy="962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754D72-5DF5-CC9D-612E-6D4710400DD0}"/>
              </a:ext>
            </a:extLst>
          </p:cNvPr>
          <p:cNvSpPr txBox="1"/>
          <p:nvPr/>
        </p:nvSpPr>
        <p:spPr>
          <a:xfrm>
            <a:off x="3442513" y="5404470"/>
            <a:ext cx="207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Electron - Nuclei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B7DF30-A8D1-770C-57CF-DAFB5CE0D52A}"/>
              </a:ext>
            </a:extLst>
          </p:cNvPr>
          <p:cNvCxnSpPr>
            <a:cxnSpLocks/>
          </p:cNvCxnSpPr>
          <p:nvPr/>
        </p:nvCxnSpPr>
        <p:spPr>
          <a:xfrm>
            <a:off x="5811152" y="4299514"/>
            <a:ext cx="26732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D867501-3DD7-56DE-7443-FC719DF21468}"/>
              </a:ext>
            </a:extLst>
          </p:cNvPr>
          <p:cNvCxnSpPr>
            <a:cxnSpLocks/>
          </p:cNvCxnSpPr>
          <p:nvPr/>
        </p:nvCxnSpPr>
        <p:spPr>
          <a:xfrm>
            <a:off x="7074757" y="4388930"/>
            <a:ext cx="0" cy="492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D83AAB-55A1-B0E4-7601-6FAE1F872893}"/>
              </a:ext>
            </a:extLst>
          </p:cNvPr>
          <p:cNvSpPr txBox="1"/>
          <p:nvPr/>
        </p:nvSpPr>
        <p:spPr>
          <a:xfrm>
            <a:off x="5191982" y="4823977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External Electrostatic Potential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FA89B2-F5A3-E8B2-07FE-2A58E0B8004D}"/>
              </a:ext>
            </a:extLst>
          </p:cNvPr>
          <p:cNvCxnSpPr>
            <a:cxnSpLocks/>
          </p:cNvCxnSpPr>
          <p:nvPr/>
        </p:nvCxnSpPr>
        <p:spPr>
          <a:xfrm>
            <a:off x="10203675" y="4299514"/>
            <a:ext cx="0" cy="962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CCF62F3-B0B8-537A-AB2C-7597D22CA307}"/>
              </a:ext>
            </a:extLst>
          </p:cNvPr>
          <p:cNvCxnSpPr>
            <a:cxnSpLocks/>
          </p:cNvCxnSpPr>
          <p:nvPr/>
        </p:nvCxnSpPr>
        <p:spPr>
          <a:xfrm>
            <a:off x="8846363" y="4276249"/>
            <a:ext cx="2714625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194D78-6FE8-673A-3BBE-A796913FBA7A}"/>
              </a:ext>
            </a:extLst>
          </p:cNvPr>
          <p:cNvSpPr txBox="1"/>
          <p:nvPr/>
        </p:nvSpPr>
        <p:spPr>
          <a:xfrm>
            <a:off x="9163863" y="5404470"/>
            <a:ext cx="220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Electron - Electron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31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9279030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Dimer Hamiltonian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F5D2A6-3E9E-DA63-690B-EC127458BE34}"/>
                  </a:ext>
                </a:extLst>
              </p:cNvPr>
              <p:cNvSpPr txBox="1"/>
              <p:nvPr/>
            </p:nvSpPr>
            <p:spPr>
              <a:xfrm>
                <a:off x="4464367" y="1748980"/>
                <a:ext cx="3263265" cy="620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𝐼𝐽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F5D2A6-3E9E-DA63-690B-EC127458B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367" y="1748980"/>
                <a:ext cx="3263265" cy="620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8696F-70E0-961D-76B2-336951D44AB6}"/>
                  </a:ext>
                </a:extLst>
              </p:cNvPr>
              <p:cNvSpPr txBox="1"/>
              <p:nvPr/>
            </p:nvSpPr>
            <p:spPr>
              <a:xfrm>
                <a:off x="444566" y="2809428"/>
                <a:ext cx="11268071" cy="1297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𝐼𝐽</m:t>
                              </m:r>
                            </m:sub>
                          </m:sSub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[−</m:t>
                          </m:r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m:rPr>
                          <m:lit/>
                        </m:rP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8696F-70E0-961D-76B2-336951D4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6" y="2809428"/>
                <a:ext cx="11268071" cy="1297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29CFAE-BEA4-6D34-E472-83790B2C3C30}"/>
              </a:ext>
            </a:extLst>
          </p:cNvPr>
          <p:cNvCxnSpPr/>
          <p:nvPr/>
        </p:nvCxnSpPr>
        <p:spPr>
          <a:xfrm>
            <a:off x="2155892" y="4009578"/>
            <a:ext cx="1003300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A241F27-B1AE-FAFB-A4B5-720E39A3D121}"/>
              </a:ext>
            </a:extLst>
          </p:cNvPr>
          <p:cNvSpPr txBox="1"/>
          <p:nvPr/>
        </p:nvSpPr>
        <p:spPr>
          <a:xfrm>
            <a:off x="1882842" y="478427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Kinetic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D42738B-94DA-D108-46F7-E12D7628C352}"/>
              </a:ext>
            </a:extLst>
          </p:cNvPr>
          <p:cNvCxnSpPr>
            <a:cxnSpLocks/>
          </p:cNvCxnSpPr>
          <p:nvPr/>
        </p:nvCxnSpPr>
        <p:spPr>
          <a:xfrm>
            <a:off x="2594042" y="4123933"/>
            <a:ext cx="0" cy="677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B6E4EF6-C3B9-AB4D-A204-547A6473D485}"/>
              </a:ext>
            </a:extLst>
          </p:cNvPr>
          <p:cNvCxnSpPr>
            <a:cxnSpLocks/>
          </p:cNvCxnSpPr>
          <p:nvPr/>
        </p:nvCxnSpPr>
        <p:spPr>
          <a:xfrm>
            <a:off x="3552892" y="4106963"/>
            <a:ext cx="1949450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E5F7BB2-EA8B-F6AD-DDA6-7B6C6EB530B1}"/>
              </a:ext>
            </a:extLst>
          </p:cNvPr>
          <p:cNvCxnSpPr>
            <a:cxnSpLocks/>
          </p:cNvCxnSpPr>
          <p:nvPr/>
        </p:nvCxnSpPr>
        <p:spPr>
          <a:xfrm>
            <a:off x="4527617" y="4219671"/>
            <a:ext cx="0" cy="962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2CDD43-A402-DF96-90FA-8C0406CEFBDF}"/>
              </a:ext>
            </a:extLst>
          </p:cNvPr>
          <p:cNvSpPr txBox="1"/>
          <p:nvPr/>
        </p:nvSpPr>
        <p:spPr>
          <a:xfrm>
            <a:off x="3422719" y="5167411"/>
            <a:ext cx="207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Electron - Nuclei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1A3F0E-410C-709E-ACB4-73E6F6110827}"/>
              </a:ext>
            </a:extLst>
          </p:cNvPr>
          <p:cNvCxnSpPr>
            <a:cxnSpLocks/>
          </p:cNvCxnSpPr>
          <p:nvPr/>
        </p:nvCxnSpPr>
        <p:spPr>
          <a:xfrm>
            <a:off x="5635781" y="4202213"/>
            <a:ext cx="31495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646D35-E914-2266-FD26-0A81250D812D}"/>
              </a:ext>
            </a:extLst>
          </p:cNvPr>
          <p:cNvCxnSpPr>
            <a:cxnSpLocks/>
          </p:cNvCxnSpPr>
          <p:nvPr/>
        </p:nvCxnSpPr>
        <p:spPr>
          <a:xfrm>
            <a:off x="7343886" y="4291629"/>
            <a:ext cx="0" cy="492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8D0538-E9FA-D9DE-9AA5-431C6A4FC891}"/>
              </a:ext>
            </a:extLst>
          </p:cNvPr>
          <p:cNvSpPr txBox="1"/>
          <p:nvPr/>
        </p:nvSpPr>
        <p:spPr>
          <a:xfrm>
            <a:off x="5016611" y="4726676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External Electrostatic Potential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9AB8A0B-7C36-3C0F-9139-A5248B01D0BD}"/>
              </a:ext>
            </a:extLst>
          </p:cNvPr>
          <p:cNvCxnSpPr>
            <a:cxnSpLocks/>
          </p:cNvCxnSpPr>
          <p:nvPr/>
        </p:nvCxnSpPr>
        <p:spPr>
          <a:xfrm>
            <a:off x="10472804" y="4202213"/>
            <a:ext cx="0" cy="962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720861-2834-C226-8992-8AA7F43D7810}"/>
              </a:ext>
            </a:extLst>
          </p:cNvPr>
          <p:cNvSpPr txBox="1"/>
          <p:nvPr/>
        </p:nvSpPr>
        <p:spPr>
          <a:xfrm>
            <a:off x="9371079" y="5164762"/>
            <a:ext cx="220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Electron - Electron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96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9279030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Total energy of molecule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499A16-3047-3B5F-85FE-F439B903D4EA}"/>
                  </a:ext>
                </a:extLst>
              </p:cNvPr>
              <p:cNvSpPr txBox="1"/>
              <p:nvPr/>
            </p:nvSpPr>
            <p:spPr>
              <a:xfrm>
                <a:off x="461318" y="1667466"/>
                <a:ext cx="10515600" cy="991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ko-KR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</m:oMath>
                  </m:oMathPara>
                </a14:m>
                <a:endParaRPr lang="en-US" altLang="ko-KR" sz="2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499A16-3047-3B5F-85FE-F439B903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1667466"/>
                <a:ext cx="10515600" cy="991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58745E-AD5B-5BC5-AF95-12E25A007AEE}"/>
                  </a:ext>
                </a:extLst>
              </p:cNvPr>
              <p:cNvSpPr txBox="1"/>
              <p:nvPr/>
            </p:nvSpPr>
            <p:spPr>
              <a:xfrm>
                <a:off x="676311" y="3032239"/>
                <a:ext cx="10248900" cy="3110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𝐼𝐽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𝑎𝑡𝑜𝑚𝑠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2800" b="0" dirty="0"/>
              </a:p>
              <a:p>
                <a:r>
                  <a:rPr lang="en-US" altLang="ko-KR" sz="2800" dirty="0"/>
                  <a:t>Where: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ko-KR" sz="2800" dirty="0"/>
                  <a:t> : electronic energy of fragment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ko-KR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𝐼𝐽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+mj-lt"/>
                  </a:rPr>
                  <a:t> : electronic energy of fragment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ko-KR" sz="2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800" dirty="0">
                    <a:latin typeface="+mj-lt"/>
                  </a:rPr>
                  <a:t>pair</a:t>
                </a:r>
                <a:endParaRPr lang="en-US" altLang="ko-KR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/>
                  <a:t> : nuclear charge of atom s and 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58745E-AD5B-5BC5-AF95-12E25A007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11" y="3032239"/>
                <a:ext cx="10248900" cy="3110660"/>
              </a:xfrm>
              <a:prstGeom prst="rect">
                <a:avLst/>
              </a:prstGeom>
              <a:blipFill>
                <a:blip r:embed="rId3"/>
                <a:stretch>
                  <a:fillRect l="-1249" b="-4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75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309" y="867847"/>
            <a:ext cx="1838230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kumimoji="1"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VQE</a:t>
            </a:r>
            <a:endParaRPr kumimoji="1" lang="ko-KR" altLang="en-US" sz="36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EE8D84D-934C-1F02-C5CF-68AC261446BA}"/>
              </a:ext>
            </a:extLst>
          </p:cNvPr>
          <p:cNvGrpSpPr/>
          <p:nvPr/>
        </p:nvGrpSpPr>
        <p:grpSpPr>
          <a:xfrm>
            <a:off x="909296" y="1515389"/>
            <a:ext cx="9377703" cy="3880771"/>
            <a:chOff x="852147" y="1295384"/>
            <a:chExt cx="8422482" cy="3321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686CB9-304F-5D21-17FF-E96D7207C556}"/>
                    </a:ext>
                  </a:extLst>
                </p:cNvPr>
                <p:cNvSpPr txBox="1"/>
                <p:nvPr/>
              </p:nvSpPr>
              <p:spPr>
                <a:xfrm>
                  <a:off x="2325078" y="2287827"/>
                  <a:ext cx="2356840" cy="660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num>
                          <m:den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den>
                        </m:f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686CB9-304F-5D21-17FF-E96D7207C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078" y="2287827"/>
                  <a:ext cx="2356840" cy="660388"/>
                </a:xfrm>
                <a:prstGeom prst="rect">
                  <a:avLst/>
                </a:prstGeom>
                <a:blipFill>
                  <a:blip r:embed="rId2"/>
                  <a:stretch>
                    <a:fillRect t="-1639"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61870A5-C076-D030-86BF-8923483E9DBE}"/>
                    </a:ext>
                  </a:extLst>
                </p:cNvPr>
                <p:cNvSpPr txBox="1"/>
                <p:nvPr/>
              </p:nvSpPr>
              <p:spPr>
                <a:xfrm>
                  <a:off x="852147" y="1295384"/>
                  <a:ext cx="1969634" cy="4084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d>
                          <m:dPr>
                            <m:begChr m:val="|"/>
                            <m:endChr m:val="⟩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altLang="ko-KR" sz="2400" b="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61870A5-C076-D030-86BF-8923483E9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47" y="1295384"/>
                  <a:ext cx="1969634" cy="408445"/>
                </a:xfrm>
                <a:prstGeom prst="rect">
                  <a:avLst/>
                </a:prstGeom>
                <a:blipFill>
                  <a:blip r:embed="rId3"/>
                  <a:stretch>
                    <a:fillRect t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B414AEDD-FC09-E0C8-7E2D-3F1AD15E6BB0}"/>
                </a:ext>
              </a:extLst>
            </p:cNvPr>
            <p:cNvCxnSpPr/>
            <p:nvPr/>
          </p:nvCxnSpPr>
          <p:spPr>
            <a:xfrm flipH="1">
              <a:off x="2821781" y="1499606"/>
              <a:ext cx="12328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FC0B001-636C-6CBF-3579-DDE6F2D5B6D7}"/>
                    </a:ext>
                  </a:extLst>
                </p:cNvPr>
                <p:cNvSpPr txBox="1"/>
                <p:nvPr/>
              </p:nvSpPr>
              <p:spPr>
                <a:xfrm>
                  <a:off x="4053569" y="1305670"/>
                  <a:ext cx="1969634" cy="4059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풀기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어려움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altLang="ko-KR" sz="2400" b="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FC0B001-636C-6CBF-3579-DDE6F2D5B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569" y="1305670"/>
                  <a:ext cx="1969634" cy="405945"/>
                </a:xfrm>
                <a:prstGeom prst="rect">
                  <a:avLst/>
                </a:prstGeom>
                <a:blipFill>
                  <a:blip r:embed="rId4"/>
                  <a:stretch>
                    <a:fillRect b="-205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D24F4E91-36C0-508C-F235-BFCF4A89335F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1836964" y="1703829"/>
              <a:ext cx="0" cy="23293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A4098C2-C016-DA60-28AB-D5946F93A11C}"/>
                    </a:ext>
                  </a:extLst>
                </p:cNvPr>
                <p:cNvSpPr txBox="1"/>
                <p:nvPr/>
              </p:nvSpPr>
              <p:spPr>
                <a:xfrm>
                  <a:off x="2152115" y="1958162"/>
                  <a:ext cx="313126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a14:m>
                  <a:r>
                    <a:rPr lang="en-US" altLang="ko-KR" sz="2400" b="0" dirty="0">
                      <a:solidFill>
                        <a:srgbClr val="FF0000"/>
                      </a:solidFill>
                    </a:rPr>
                    <a:t> Variational Principle</a:t>
                  </a: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A4098C2-C016-DA60-28AB-D5946F93A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115" y="1958162"/>
                  <a:ext cx="3131263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362" t="-13514" b="-270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149CB29-CA58-8A58-B55E-DCC70B213753}"/>
                    </a:ext>
                  </a:extLst>
                </p:cNvPr>
                <p:cNvSpPr txBox="1"/>
                <p:nvPr/>
              </p:nvSpPr>
              <p:spPr>
                <a:xfrm>
                  <a:off x="1190453" y="4108650"/>
                  <a:ext cx="4495461" cy="5083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𝑉𝑄𝐸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⟨0|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altLang="ko-K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)|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)|</m:t>
                            </m:r>
                            <m: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n-US" altLang="ko-KR" sz="2400" b="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149CB29-CA58-8A58-B55E-DCC70B213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453" y="4108650"/>
                  <a:ext cx="4495461" cy="508344"/>
                </a:xfrm>
                <a:prstGeom prst="rect">
                  <a:avLst/>
                </a:prstGeom>
                <a:blipFill>
                  <a:blip r:embed="rId6"/>
                  <a:stretch>
                    <a:fillRect t="-6250"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D7EFACB-8D7D-28B7-3418-DC8615B7A22E}"/>
                    </a:ext>
                  </a:extLst>
                </p:cNvPr>
                <p:cNvSpPr txBox="1"/>
                <p:nvPr/>
              </p:nvSpPr>
              <p:spPr>
                <a:xfrm>
                  <a:off x="2127622" y="3092989"/>
                  <a:ext cx="313126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#</m:t>
                      </m:r>
                    </m:oMath>
                  </a14:m>
                  <a:r>
                    <a:rPr lang="en-US" altLang="ko-KR" sz="2400" b="0" dirty="0"/>
                    <a:t> parameterized S</a:t>
                  </a:r>
                  <a:r>
                    <a:rPr lang="en-US" altLang="ko-KR" sz="2400" dirty="0"/>
                    <a:t>tate</a:t>
                  </a:r>
                  <a:endParaRPr lang="en-US" altLang="ko-KR" sz="2400" b="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D7EFACB-8D7D-28B7-3418-DC8615B7A2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622" y="3092989"/>
                  <a:ext cx="3131263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364" t="-13158" b="-236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F1292A0-9A55-5F96-C43B-0490ECE0A5F2}"/>
                    </a:ext>
                  </a:extLst>
                </p:cNvPr>
                <p:cNvSpPr txBox="1"/>
                <p:nvPr/>
              </p:nvSpPr>
              <p:spPr>
                <a:xfrm>
                  <a:off x="2325078" y="3467199"/>
                  <a:ext cx="2356840" cy="342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⟩=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F1292A0-9A55-5F96-C43B-0490ECE0A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078" y="3467199"/>
                  <a:ext cx="2356840" cy="342460"/>
                </a:xfrm>
                <a:prstGeom prst="rect">
                  <a:avLst/>
                </a:prstGeom>
                <a:blipFill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1330A57C-EEFB-5DC5-64EA-5F099AF06B7D}"/>
                </a:ext>
              </a:extLst>
            </p:cNvPr>
            <p:cNvCxnSpPr/>
            <p:nvPr/>
          </p:nvCxnSpPr>
          <p:spPr>
            <a:xfrm flipH="1">
              <a:off x="5358153" y="4302586"/>
              <a:ext cx="12328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5A711EF-E44D-B2B2-E54B-AB2C9B57AF09}"/>
                </a:ext>
              </a:extLst>
            </p:cNvPr>
            <p:cNvSpPr txBox="1"/>
            <p:nvPr/>
          </p:nvSpPr>
          <p:spPr>
            <a:xfrm>
              <a:off x="6589941" y="4108650"/>
              <a:ext cx="26846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0" dirty="0"/>
                <a:t>최적화 문제로 풀자</a:t>
              </a:r>
              <a:endParaRPr lang="en-US" altLang="ko-KR" sz="24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882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309" y="867847"/>
            <a:ext cx="1838230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kumimoji="1"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VQE</a:t>
            </a:r>
            <a:endParaRPr kumimoji="1" lang="ko-KR" altLang="en-US" sz="36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0E600-54C3-693F-5A55-4D9A3F3E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74" y="1331182"/>
            <a:ext cx="8625851" cy="474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8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63" y="859068"/>
            <a:ext cx="5690937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Constructing Hamiltonian</a:t>
            </a:r>
            <a:endParaRPr kumimoji="1" lang="ko-KR" altLang="en-US" sz="3600" b="1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13" name="그림 12" descr="텍스트, 원, 스크린샷, 폰트이(가) 표시된 사진&#10;&#10;자동 생성된 설명">
            <a:extLst>
              <a:ext uri="{FF2B5EF4-FFF2-40B4-BE49-F238E27FC236}">
                <a16:creationId xmlns:a16="http://schemas.microsoft.com/office/drawing/2014/main" id="{B55B9BE0-418F-A52E-711F-70424AA2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80" y="1667338"/>
            <a:ext cx="3833782" cy="2006618"/>
          </a:xfrm>
          <a:prstGeom prst="rect">
            <a:avLst/>
          </a:prstGeom>
        </p:spPr>
      </p:pic>
      <p:pic>
        <p:nvPicPr>
          <p:cNvPr id="15" name="그림 14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A3115899-4513-901C-96ED-B584AA23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619" y="1537728"/>
            <a:ext cx="983693" cy="347186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E9DDF84-E6E7-82E7-D940-02042D0436F4}"/>
              </a:ext>
            </a:extLst>
          </p:cNvPr>
          <p:cNvCxnSpPr/>
          <p:nvPr/>
        </p:nvCxnSpPr>
        <p:spPr>
          <a:xfrm>
            <a:off x="3561630" y="3673956"/>
            <a:ext cx="1073232" cy="0"/>
          </a:xfrm>
          <a:prstGeom prst="straightConnector1">
            <a:avLst/>
          </a:prstGeom>
          <a:ln>
            <a:solidFill>
              <a:srgbClr val="5D5D5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975D7D-436C-55BA-36F2-7C63D3EDCFCB}"/>
              </a:ext>
            </a:extLst>
          </p:cNvPr>
          <p:cNvCxnSpPr/>
          <p:nvPr/>
        </p:nvCxnSpPr>
        <p:spPr>
          <a:xfrm flipH="1">
            <a:off x="2832425" y="3673956"/>
            <a:ext cx="729205" cy="699010"/>
          </a:xfrm>
          <a:prstGeom prst="straightConnector1">
            <a:avLst/>
          </a:prstGeom>
          <a:ln>
            <a:solidFill>
              <a:srgbClr val="5D5D5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A1F952-D122-730E-A8DA-EC3D97A67F1F}"/>
              </a:ext>
            </a:extLst>
          </p:cNvPr>
          <p:cNvCxnSpPr>
            <a:cxnSpLocks/>
          </p:cNvCxnSpPr>
          <p:nvPr/>
        </p:nvCxnSpPr>
        <p:spPr>
          <a:xfrm flipV="1">
            <a:off x="3561630" y="2382120"/>
            <a:ext cx="0" cy="1291836"/>
          </a:xfrm>
          <a:prstGeom prst="straightConnector1">
            <a:avLst/>
          </a:prstGeom>
          <a:ln>
            <a:solidFill>
              <a:srgbClr val="5D5D5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21DC789-8E7D-8DF2-6B31-2452F1E0CC6D}"/>
              </a:ext>
            </a:extLst>
          </p:cNvPr>
          <p:cNvCxnSpPr/>
          <p:nvPr/>
        </p:nvCxnSpPr>
        <p:spPr>
          <a:xfrm flipV="1">
            <a:off x="3561630" y="2864829"/>
            <a:ext cx="2434056" cy="809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57E6F7D-1F26-1438-A65B-E0B2E89724C6}"/>
              </a:ext>
            </a:extLst>
          </p:cNvPr>
          <p:cNvCxnSpPr/>
          <p:nvPr/>
        </p:nvCxnSpPr>
        <p:spPr>
          <a:xfrm flipV="1">
            <a:off x="3561630" y="2864829"/>
            <a:ext cx="4156835" cy="809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C28B1A4-4470-F53A-3D73-56902777C9ED}"/>
              </a:ext>
            </a:extLst>
          </p:cNvPr>
          <p:cNvCxnSpPr/>
          <p:nvPr/>
        </p:nvCxnSpPr>
        <p:spPr>
          <a:xfrm flipV="1">
            <a:off x="3561630" y="2019877"/>
            <a:ext cx="2846469" cy="165407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9142AE5-5081-C8A8-CF1E-B0F22AC40E4D}"/>
              </a:ext>
            </a:extLst>
          </p:cNvPr>
          <p:cNvCxnSpPr/>
          <p:nvPr/>
        </p:nvCxnSpPr>
        <p:spPr>
          <a:xfrm flipV="1">
            <a:off x="3561630" y="1799958"/>
            <a:ext cx="4436477" cy="18739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193A35E-D964-398B-1D94-ED7DD43622D2}"/>
              </a:ext>
            </a:extLst>
          </p:cNvPr>
          <p:cNvSpPr txBox="1"/>
          <p:nvPr/>
        </p:nvSpPr>
        <p:spPr>
          <a:xfrm>
            <a:off x="6618830" y="2074343"/>
            <a:ext cx="38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E405-9B2D-5190-2596-E0FB3A2BF0A7}"/>
                  </a:ext>
                </a:extLst>
              </p:cNvPr>
              <p:cNvSpPr txBox="1"/>
              <p:nvPr/>
            </p:nvSpPr>
            <p:spPr>
              <a:xfrm>
                <a:off x="7961048" y="1661711"/>
                <a:ext cx="531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E405-9B2D-5190-2596-E0FB3A2BF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048" y="1661711"/>
                <a:ext cx="531940" cy="400110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그림 40">
            <a:extLst>
              <a:ext uri="{FF2B5EF4-FFF2-40B4-BE49-F238E27FC236}">
                <a16:creationId xmlns:a16="http://schemas.microsoft.com/office/drawing/2014/main" id="{F082AA16-C792-6821-1C0C-5AB360744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420" y="4674347"/>
            <a:ext cx="9432110" cy="117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63" y="859068"/>
            <a:ext cx="5690937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Constructing Hamiltonian</a:t>
            </a:r>
            <a:endParaRPr kumimoji="1" lang="ko-KR" altLang="en-US" sz="3600" b="1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45FCAA-C86F-4FEF-1D2A-7E7AE454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17" y="1234437"/>
            <a:ext cx="9068165" cy="1129111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AEC5599-615A-EC3E-FD58-08DEA63F3A82}"/>
              </a:ext>
            </a:extLst>
          </p:cNvPr>
          <p:cNvCxnSpPr/>
          <p:nvPr/>
        </p:nvCxnSpPr>
        <p:spPr>
          <a:xfrm>
            <a:off x="2312982" y="2141316"/>
            <a:ext cx="9375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D7B2B2-2FB8-83C8-C8FE-2731BA80F380}"/>
              </a:ext>
            </a:extLst>
          </p:cNvPr>
          <p:cNvSpPr txBox="1"/>
          <p:nvPr/>
        </p:nvSpPr>
        <p:spPr>
          <a:xfrm>
            <a:off x="2555572" y="214131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(1)</a:t>
            </a:r>
            <a:endParaRPr kumimoji="1" lang="ko-KR" altLang="en-US" dirty="0">
              <a:solidFill>
                <a:srgbClr val="002060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D5D069F-8BAB-592C-8884-F3B0C9E31572}"/>
              </a:ext>
            </a:extLst>
          </p:cNvPr>
          <p:cNvCxnSpPr>
            <a:cxnSpLocks/>
          </p:cNvCxnSpPr>
          <p:nvPr/>
        </p:nvCxnSpPr>
        <p:spPr>
          <a:xfrm>
            <a:off x="3530253" y="2141316"/>
            <a:ext cx="8681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891A72-074F-CECE-CAA2-EE30CCD57301}"/>
              </a:ext>
            </a:extLst>
          </p:cNvPr>
          <p:cNvSpPr txBox="1"/>
          <p:nvPr/>
        </p:nvSpPr>
        <p:spPr>
          <a:xfrm>
            <a:off x="3738132" y="214131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(2)</a:t>
            </a:r>
            <a:endParaRPr kumimoji="1" lang="ko-KR" altLang="en-US" dirty="0">
              <a:solidFill>
                <a:srgbClr val="002060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737D808-DD0F-1433-A1AA-07AF8980DAC1}"/>
              </a:ext>
            </a:extLst>
          </p:cNvPr>
          <p:cNvCxnSpPr>
            <a:cxnSpLocks/>
          </p:cNvCxnSpPr>
          <p:nvPr/>
        </p:nvCxnSpPr>
        <p:spPr>
          <a:xfrm>
            <a:off x="4668483" y="2146248"/>
            <a:ext cx="17554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F85201-7E41-B71C-4401-07E4F3CB3730}"/>
              </a:ext>
            </a:extLst>
          </p:cNvPr>
          <p:cNvSpPr txBox="1"/>
          <p:nvPr/>
        </p:nvSpPr>
        <p:spPr>
          <a:xfrm>
            <a:off x="5337736" y="2141316"/>
            <a:ext cx="4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(3)</a:t>
            </a:r>
            <a:endParaRPr kumimoji="1" lang="ko-KR" altLang="en-US" dirty="0">
              <a:solidFill>
                <a:srgbClr val="002060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3CD95A9-0671-6A2D-A044-782148D2DD2E}"/>
              </a:ext>
            </a:extLst>
          </p:cNvPr>
          <p:cNvCxnSpPr>
            <a:cxnSpLocks/>
          </p:cNvCxnSpPr>
          <p:nvPr/>
        </p:nvCxnSpPr>
        <p:spPr>
          <a:xfrm flipV="1">
            <a:off x="6672001" y="2136384"/>
            <a:ext cx="1696495" cy="4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318C02-63E2-4A6F-D381-18DFD0E4DFCD}"/>
              </a:ext>
            </a:extLst>
          </p:cNvPr>
          <p:cNvSpPr txBox="1"/>
          <p:nvPr/>
        </p:nvSpPr>
        <p:spPr>
          <a:xfrm>
            <a:off x="7341254" y="2136384"/>
            <a:ext cx="4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(4)</a:t>
            </a:r>
            <a:endParaRPr kumimoji="1" lang="ko-KR" altLang="en-US" dirty="0">
              <a:solidFill>
                <a:srgbClr val="002060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2BA0B21-FD3A-552D-0612-0336C72A0AA7}"/>
              </a:ext>
            </a:extLst>
          </p:cNvPr>
          <p:cNvCxnSpPr>
            <a:cxnSpLocks/>
          </p:cNvCxnSpPr>
          <p:nvPr/>
        </p:nvCxnSpPr>
        <p:spPr>
          <a:xfrm>
            <a:off x="8663767" y="2141316"/>
            <a:ext cx="1696495" cy="4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A110DA-41F3-FDE6-80B0-96BA5D1D6FBA}"/>
              </a:ext>
            </a:extLst>
          </p:cNvPr>
          <p:cNvSpPr txBox="1"/>
          <p:nvPr/>
        </p:nvSpPr>
        <p:spPr>
          <a:xfrm>
            <a:off x="9333020" y="2136384"/>
            <a:ext cx="4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(5)</a:t>
            </a:r>
            <a:endParaRPr kumimoji="1" lang="ko-KR" altLang="en-US" dirty="0">
              <a:solidFill>
                <a:srgbClr val="002060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AADA51-8907-A5E4-BE79-30F9FC617B30}"/>
                  </a:ext>
                </a:extLst>
              </p:cNvPr>
              <p:cNvSpPr txBox="1"/>
              <p:nvPr/>
            </p:nvSpPr>
            <p:spPr>
              <a:xfrm>
                <a:off x="1257118" y="2838521"/>
                <a:ext cx="6984776" cy="2855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1)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: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 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원자핵의 운동에너지 연산자</a:t>
                </a:r>
                <a:endParaRPr lang="en-US" altLang="ko-KR" sz="1600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  <a:p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2)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: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sz="2000" i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 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전자의 운동에너지 연산자</a:t>
                </a:r>
                <a:endParaRPr lang="en-US" altLang="ko-KR" sz="1600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  <a:p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3)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: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altLang="ko-KR" sz="1600" i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 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핵</a:t>
                </a:r>
                <a:r>
                  <a:rPr lang="en-US" altLang="ko-KR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전자 </a:t>
                </a:r>
                <a:r>
                  <a:rPr lang="ko-KR" altLang="en-US" sz="16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쿨롱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sz="16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퍼텐셜에너지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연산자</a:t>
                </a:r>
                <a:endParaRPr lang="en-US" altLang="ko-KR" sz="1600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  <a:p>
                <a:r>
                  <a:rPr lang="en-US" altLang="ko-KR" sz="20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4)</a:t>
                </a:r>
                <a:r>
                  <a:rPr lang="ko-KR" altLang="en-US" sz="20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:</a:t>
                </a:r>
                <a:r>
                  <a:rPr lang="ko-KR" altLang="en-US" sz="20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sz="20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1"/>
                              </m:rPr>
                              <a:rPr lang="en-US" altLang="ko-KR" sz="20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ko-KR" sz="20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  <m:brk m:alnAt="9"/>
                              </m:rPr>
                              <a:rPr lang="en-US" altLang="ko-KR" sz="20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ko-KR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US" altLang="ko-KR" sz="20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sz="20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20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ko-KR" sz="20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20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  <m:r>
                                  <a:rPr lang="en-US" altLang="ko-KR" sz="20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전자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전자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쿨롱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퍼텐셜에너지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연산자</a:t>
                </a:r>
                <a:endParaRPr lang="en-US" altLang="ko-KR" sz="1600" dirty="0">
                  <a:solidFill>
                    <a:prstClr val="black"/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  <a:p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5)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: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altLang="ko-KR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 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핵</a:t>
                </a:r>
                <a:r>
                  <a:rPr lang="en-US" altLang="ko-KR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핵 </a:t>
                </a:r>
                <a:r>
                  <a:rPr lang="ko-KR" altLang="en-US" sz="16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쿨롱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sz="16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퍼텐셜에너지</a:t>
                </a:r>
                <a:r>
                  <a:rPr lang="ko-KR" altLang="en-US" sz="16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연산자</a:t>
                </a:r>
                <a:endParaRPr lang="ko-KR" altLang="en-US" sz="2000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AADA51-8907-A5E4-BE79-30F9FC6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18" y="2838521"/>
                <a:ext cx="6984776" cy="2855462"/>
              </a:xfrm>
              <a:prstGeom prst="rect">
                <a:avLst/>
              </a:prstGeom>
              <a:blipFill>
                <a:blip r:embed="rId3"/>
                <a:stretch>
                  <a:fillRect l="-726" t="-10619" b="-199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F96F7D-EE81-5EDF-DF5B-8F1E446A3B54}"/>
                  </a:ext>
                </a:extLst>
              </p:cNvPr>
              <p:cNvSpPr txBox="1"/>
              <p:nvPr/>
            </p:nvSpPr>
            <p:spPr>
              <a:xfrm>
                <a:off x="7798402" y="3265495"/>
                <a:ext cx="2589824" cy="1890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I,j : 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전자의 인덱스</a:t>
                </a:r>
                <a:endParaRPr lang="en-US" altLang="ko-KR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I,J : 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핵의 인덱스</a:t>
                </a:r>
                <a:endParaRPr lang="en-US" altLang="ko-KR" sz="2000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i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핵의 질량 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i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전자 의 질량 </a:t>
                </a:r>
                <a:endParaRPr lang="en-US" altLang="ko-KR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: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i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핵의 원자번호</a:t>
                </a:r>
                <a:endParaRPr lang="en-US" altLang="ko-KR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F96F7D-EE81-5EDF-DF5B-8F1E446A3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02" y="3265495"/>
                <a:ext cx="2589824" cy="1890967"/>
              </a:xfrm>
              <a:prstGeom prst="rect">
                <a:avLst/>
              </a:prstGeom>
              <a:blipFill>
                <a:blip r:embed="rId4"/>
                <a:stretch>
                  <a:fillRect l="-1463" t="-1333" b="-4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28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63" y="859068"/>
            <a:ext cx="9955199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Constructing Hamiltonian </a:t>
            </a:r>
            <a:r>
              <a:rPr lang="en-US" altLang="ko-KR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: Born-Oppenheimer Approximation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45FCAA-C86F-4FEF-1D2A-7E7AE454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17" y="1234437"/>
            <a:ext cx="9068165" cy="1129111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AEC5599-615A-EC3E-FD58-08DEA63F3A82}"/>
              </a:ext>
            </a:extLst>
          </p:cNvPr>
          <p:cNvCxnSpPr/>
          <p:nvPr/>
        </p:nvCxnSpPr>
        <p:spPr>
          <a:xfrm>
            <a:off x="2312982" y="2141316"/>
            <a:ext cx="9375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D7B2B2-2FB8-83C8-C8FE-2731BA80F380}"/>
              </a:ext>
            </a:extLst>
          </p:cNvPr>
          <p:cNvSpPr txBox="1"/>
          <p:nvPr/>
        </p:nvSpPr>
        <p:spPr>
          <a:xfrm>
            <a:off x="2555572" y="214131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(1)</a:t>
            </a:r>
            <a:endParaRPr kumimoji="1" lang="ko-KR" altLang="en-US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D5D069F-8BAB-592C-8884-F3B0C9E31572}"/>
              </a:ext>
            </a:extLst>
          </p:cNvPr>
          <p:cNvCxnSpPr>
            <a:cxnSpLocks/>
          </p:cNvCxnSpPr>
          <p:nvPr/>
        </p:nvCxnSpPr>
        <p:spPr>
          <a:xfrm>
            <a:off x="3530253" y="2141316"/>
            <a:ext cx="8681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891A72-074F-CECE-CAA2-EE30CCD57301}"/>
              </a:ext>
            </a:extLst>
          </p:cNvPr>
          <p:cNvSpPr txBox="1"/>
          <p:nvPr/>
        </p:nvSpPr>
        <p:spPr>
          <a:xfrm>
            <a:off x="3738132" y="214131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(2)</a:t>
            </a:r>
            <a:endParaRPr kumimoji="1" lang="ko-KR" altLang="en-US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737D808-DD0F-1433-A1AA-07AF8980DAC1}"/>
              </a:ext>
            </a:extLst>
          </p:cNvPr>
          <p:cNvCxnSpPr>
            <a:cxnSpLocks/>
          </p:cNvCxnSpPr>
          <p:nvPr/>
        </p:nvCxnSpPr>
        <p:spPr>
          <a:xfrm>
            <a:off x="4668483" y="2146248"/>
            <a:ext cx="17554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F85201-7E41-B71C-4401-07E4F3CB3730}"/>
              </a:ext>
            </a:extLst>
          </p:cNvPr>
          <p:cNvSpPr txBox="1"/>
          <p:nvPr/>
        </p:nvSpPr>
        <p:spPr>
          <a:xfrm>
            <a:off x="5337736" y="2141316"/>
            <a:ext cx="4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(3)</a:t>
            </a:r>
            <a:endParaRPr kumimoji="1" lang="ko-KR" altLang="en-US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3CD95A9-0671-6A2D-A044-782148D2DD2E}"/>
              </a:ext>
            </a:extLst>
          </p:cNvPr>
          <p:cNvCxnSpPr>
            <a:cxnSpLocks/>
          </p:cNvCxnSpPr>
          <p:nvPr/>
        </p:nvCxnSpPr>
        <p:spPr>
          <a:xfrm flipV="1">
            <a:off x="6672001" y="2136384"/>
            <a:ext cx="1696495" cy="4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318C02-63E2-4A6F-D381-18DFD0E4DFCD}"/>
              </a:ext>
            </a:extLst>
          </p:cNvPr>
          <p:cNvSpPr txBox="1"/>
          <p:nvPr/>
        </p:nvSpPr>
        <p:spPr>
          <a:xfrm>
            <a:off x="7341254" y="2136384"/>
            <a:ext cx="4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(4)</a:t>
            </a:r>
            <a:endParaRPr kumimoji="1" lang="ko-KR" altLang="en-US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2BA0B21-FD3A-552D-0612-0336C72A0AA7}"/>
              </a:ext>
            </a:extLst>
          </p:cNvPr>
          <p:cNvCxnSpPr>
            <a:cxnSpLocks/>
          </p:cNvCxnSpPr>
          <p:nvPr/>
        </p:nvCxnSpPr>
        <p:spPr>
          <a:xfrm>
            <a:off x="8663767" y="2141316"/>
            <a:ext cx="1696495" cy="4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A110DA-41F3-FDE6-80B0-96BA5D1D6FBA}"/>
              </a:ext>
            </a:extLst>
          </p:cNvPr>
          <p:cNvSpPr txBox="1"/>
          <p:nvPr/>
        </p:nvSpPr>
        <p:spPr>
          <a:xfrm>
            <a:off x="9333020" y="2136384"/>
            <a:ext cx="4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(5)</a:t>
            </a:r>
            <a:endParaRPr kumimoji="1" lang="ko-KR" altLang="en-US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10" name="그림 9" descr="그림, 클립아트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AE1C1903-6470-9497-DCC5-18063027A9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53" y="2505716"/>
            <a:ext cx="2729034" cy="2324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429714-023B-6FFA-BA60-FDC8250B4CFF}"/>
                  </a:ext>
                </a:extLst>
              </p:cNvPr>
              <p:cNvSpPr txBox="1"/>
              <p:nvPr/>
            </p:nvSpPr>
            <p:spPr>
              <a:xfrm>
                <a:off x="4917401" y="2653332"/>
                <a:ext cx="6518385" cy="247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전자의 움직임에 비해 핵의 움직임은 무시할 수 있다</a:t>
                </a:r>
                <a:r>
                  <a:rPr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!</a:t>
                </a: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ko-KR" altLang="en-US" sz="1800" b="0" i="0" smtClean="0">
                        <a:solidFill>
                          <a:srgbClr val="5D5D5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0" smtClean="0">
                        <a:solidFill>
                          <a:srgbClr val="5D5D5D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solidFill>
                          <a:srgbClr val="5D5D5D"/>
                        </a:solidFill>
                        <a:latin typeface="Cambria Math" panose="02040503050406030204" pitchFamily="18" charset="0"/>
                      </a:rPr>
                      <m:t>Constant</m:t>
                    </m:r>
                  </m:oMath>
                </a14:m>
                <a:endParaRPr lang="en-US" altLang="ko-KR" dirty="0">
                  <a:solidFill>
                    <a:srgbClr val="5D5D5D"/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è"/>
                </a:pPr>
                <a:r>
                  <a:rPr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1800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800" b="0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ko-KR" sz="1800" i="1" smtClean="0">
                                <a:solidFill>
                                  <a:srgbClr val="5D5D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altLang="ko-KR" sz="1800" b="0" i="1" smtClean="0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= 0</a:t>
                </a: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1800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800" b="0" i="1" smtClean="0">
                            <a:solidFill>
                              <a:srgbClr val="5D5D5D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1800" i="1">
                                <a:solidFill>
                                  <a:srgbClr val="5D5D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ko-KR" sz="1800" b="0" i="1" smtClean="0">
                                <a:solidFill>
                                  <a:srgbClr val="5D5D5D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ko-KR" sz="1800" b="0" i="1" smtClean="0">
                                <a:solidFill>
                                  <a:srgbClr val="5D5D5D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ko-KR" sz="1800" b="0" i="1" smtClean="0">
                                <a:solidFill>
                                  <a:srgbClr val="5D5D5D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ko-KR" sz="1800" i="1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800" i="1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sz="1800" b="0" i="1" smtClean="0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rgbClr val="5D5D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rgbClr val="5D5D5D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: constant (</a:t>
                </a:r>
                <a:r>
                  <a:rPr lang="en-US" altLang="ko-KR" dirty="0" err="1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hamiltonian</a:t>
                </a:r>
                <a:r>
                  <a:rPr lang="ko-KR" altLang="en-US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의 상수는 그 시스템의 </a:t>
                </a:r>
                <a:r>
                  <a:rPr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dynamics</a:t>
                </a:r>
                <a:r>
                  <a:rPr lang="ko-KR" altLang="en-US" dirty="0" err="1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에</a:t>
                </a:r>
                <a:r>
                  <a:rPr lang="ko-KR" altLang="en-US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영향을 주지 않으므로</a:t>
                </a:r>
                <a:r>
                  <a:rPr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, </a:t>
                </a:r>
                <a:r>
                  <a:rPr lang="ko-KR" altLang="en-US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무시</a:t>
                </a:r>
                <a:r>
                  <a:rPr lang="en-US" altLang="ko-KR" dirty="0">
                    <a:solidFill>
                      <a:srgbClr val="5D5D5D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!)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429714-023B-6FFA-BA60-FDC8250B4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401" y="2653332"/>
                <a:ext cx="6518385" cy="2475037"/>
              </a:xfrm>
              <a:prstGeom prst="rect">
                <a:avLst/>
              </a:prstGeom>
              <a:blipFill>
                <a:blip r:embed="rId4"/>
                <a:stretch>
                  <a:fillRect l="-778" t="-510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439A1D-19F6-B130-8E7A-0C50D0A077F0}"/>
                  </a:ext>
                </a:extLst>
              </p:cNvPr>
              <p:cNvSpPr txBox="1"/>
              <p:nvPr/>
            </p:nvSpPr>
            <p:spPr>
              <a:xfrm>
                <a:off x="3246086" y="5271053"/>
                <a:ext cx="5295103" cy="739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5D5D5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5D5D5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rgbClr val="5D5D5D"/>
                              </a:solidFill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5D5D5D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rgbClr val="5D5D5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solidFill>
                                <a:srgbClr val="5D5D5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b="0" i="1" smtClean="0">
                              <a:solidFill>
                                <a:srgbClr val="5D5D5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solidFill>
                                                <a:srgbClr val="5D5D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rgbClr val="5D5D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solidFill>
                                                <a:srgbClr val="5D5D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solidFill>
                                                <a:srgbClr val="5D5D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rgbClr val="5D5D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rgbClr val="5D5D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rgbClr val="5D5D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solidFill>
                                                <a:srgbClr val="5D5D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rgbClr val="5D5D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rgbClr val="5D5D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rgbClr val="5D5D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ko-KR" b="0" i="1" smtClean="0">
                          <a:solidFill>
                            <a:srgbClr val="5D5D5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rgbClr val="5D5D5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solidFill>
                                <a:srgbClr val="5D5D5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5D5D5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5D5D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rgbClr val="5D5D5D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rgbClr val="5D5D5D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439A1D-19F6-B130-8E7A-0C50D0A07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086" y="5271053"/>
                <a:ext cx="5295103" cy="739498"/>
              </a:xfrm>
              <a:prstGeom prst="rect">
                <a:avLst/>
              </a:prstGeom>
              <a:blipFill>
                <a:blip r:embed="rId5"/>
                <a:stretch>
                  <a:fillRect t="-128814" r="-718" b="-177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7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Basis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12279-0856-8FAC-CB8E-6F9B507C4AB5}"/>
              </a:ext>
            </a:extLst>
          </p:cNvPr>
          <p:cNvSpPr txBox="1"/>
          <p:nvPr/>
        </p:nvSpPr>
        <p:spPr>
          <a:xfrm>
            <a:off x="570798" y="1691464"/>
            <a:ext cx="1119283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/>
              <a:t>Hamiltonian</a:t>
            </a:r>
            <a:r>
              <a:rPr lang="ko-KR" altLang="en-US" sz="2400" dirty="0"/>
              <a:t>을 컴퓨터에서 적용하기 위해서는 우리가 알고 있는 </a:t>
            </a:r>
            <a:r>
              <a:rPr lang="en-US" altLang="ko-KR" sz="2400" dirty="0"/>
              <a:t>basis</a:t>
            </a:r>
            <a:r>
              <a:rPr lang="ko-KR" altLang="en-US" sz="2400" dirty="0"/>
              <a:t>와 그 </a:t>
            </a:r>
            <a:r>
              <a:rPr lang="en-US" altLang="ko-KR" sz="2400" dirty="0"/>
              <a:t>coefficient</a:t>
            </a:r>
            <a:r>
              <a:rPr lang="ko-KR" altLang="en-US" sz="2400" dirty="0"/>
              <a:t>들로 표현해야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032" name="Picture 8" descr="좌표계 (직교,극)">
            <a:extLst>
              <a:ext uri="{FF2B5EF4-FFF2-40B4-BE49-F238E27FC236}">
                <a16:creationId xmlns:a16="http://schemas.microsoft.com/office/drawing/2014/main" id="{7AF1B228-922D-D107-7317-855CF1F20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9"/>
          <a:stretch/>
        </p:blipFill>
        <p:spPr bwMode="auto">
          <a:xfrm>
            <a:off x="2656480" y="2604375"/>
            <a:ext cx="6512456" cy="35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1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7" y="715101"/>
            <a:ext cx="8249545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Slater Type Orbital (STO)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FAA392-9AE1-2F54-4A03-1B2A1370A297}"/>
                  </a:ext>
                </a:extLst>
              </p:cNvPr>
              <p:cNvSpPr txBox="1"/>
              <p:nvPr/>
            </p:nvSpPr>
            <p:spPr>
              <a:xfrm>
                <a:off x="3256033" y="2301994"/>
                <a:ext cx="2955296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FAA392-9AE1-2F54-4A03-1B2A1370A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33" y="2301994"/>
                <a:ext cx="2955296" cy="375872"/>
              </a:xfrm>
              <a:prstGeom prst="rect">
                <a:avLst/>
              </a:prstGeom>
              <a:blipFill>
                <a:blip r:embed="rId2"/>
                <a:stretch>
                  <a:fillRect l="-128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012713A-BE56-4E58-97C2-2FCF05257407}"/>
              </a:ext>
            </a:extLst>
          </p:cNvPr>
          <p:cNvSpPr txBox="1"/>
          <p:nvPr/>
        </p:nvSpPr>
        <p:spPr>
          <a:xfrm>
            <a:off x="897232" y="1609900"/>
            <a:ext cx="1047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STOs have the same structure as the atomic </a:t>
            </a:r>
            <a:r>
              <a:rPr lang="en-US" altLang="ko-KR" dirty="0" err="1"/>
              <a:t>orbitas</a:t>
            </a:r>
            <a:r>
              <a:rPr lang="en-US" altLang="ko-KR" dirty="0"/>
              <a:t> of hydrogen-like systems and their radial part have the following form: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35A537-0E8C-A609-A867-1B4313812FE1}"/>
                  </a:ext>
                </a:extLst>
              </p:cNvPr>
              <p:cNvSpPr txBox="1"/>
              <p:nvPr/>
            </p:nvSpPr>
            <p:spPr>
              <a:xfrm>
                <a:off x="897232" y="2662289"/>
                <a:ext cx="1047261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Where:</a:t>
                </a:r>
                <a:endParaRPr lang="en-US" altLang="ko-KR" sz="2000" b="1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is the angular momentum quantum with values ranging from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sz="1600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is the principal quantum number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is the nuclear distance of the electron from the atomic </a:t>
                </a:r>
                <a:r>
                  <a:rPr lang="en-US" altLang="ko-KR" sz="1600" dirty="0" err="1"/>
                  <a:t>nucles</a:t>
                </a:r>
                <a:endParaRPr lang="en-US" altLang="ko-KR" sz="1600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is called the orbital exponent and controls how fast the density of the orbital vanishes as a function of the nuclear distance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35A537-0E8C-A609-A867-1B4313812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32" y="2662289"/>
                <a:ext cx="10472610" cy="1631216"/>
              </a:xfrm>
              <a:prstGeom prst="rect">
                <a:avLst/>
              </a:prstGeom>
              <a:blipFill>
                <a:blip r:embed="rId3"/>
                <a:stretch>
                  <a:fillRect l="-605" t="-2326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 descr="라인, 도표, 텍스트, 그래프이(가) 표시된 사진&#10;&#10;자동 생성된 설명">
            <a:extLst>
              <a:ext uri="{FF2B5EF4-FFF2-40B4-BE49-F238E27FC236}">
                <a16:creationId xmlns:a16="http://schemas.microsoft.com/office/drawing/2014/main" id="{0866CF68-2F93-83C3-D2BF-DD58D53A1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092" y="4365081"/>
            <a:ext cx="5106322" cy="19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2483707" cy="8217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4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이차전지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DF9B6FA-E5C6-3D8D-B4BB-326D92F9563F}"/>
              </a:ext>
            </a:extLst>
          </p:cNvPr>
          <p:cNvGrpSpPr/>
          <p:nvPr/>
        </p:nvGrpSpPr>
        <p:grpSpPr>
          <a:xfrm>
            <a:off x="898859" y="2272212"/>
            <a:ext cx="4529652" cy="2826388"/>
            <a:chOff x="898859" y="2272212"/>
            <a:chExt cx="4529652" cy="28263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44D300-DE77-EAB6-4FE1-31ADC33A4BF3}"/>
                </a:ext>
              </a:extLst>
            </p:cNvPr>
            <p:cNvGrpSpPr/>
            <p:nvPr/>
          </p:nvGrpSpPr>
          <p:grpSpPr>
            <a:xfrm>
              <a:off x="1197961" y="2920230"/>
              <a:ext cx="1420098" cy="634506"/>
              <a:chOff x="1311680" y="3066763"/>
              <a:chExt cx="1420098" cy="63450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055CBF-E61A-0BD5-6811-F655C1C16F68}"/>
                  </a:ext>
                </a:extLst>
              </p:cNvPr>
              <p:cNvSpPr txBox="1"/>
              <p:nvPr/>
            </p:nvSpPr>
            <p:spPr>
              <a:xfrm>
                <a:off x="1597748" y="33627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DE3DD7-538F-7E27-77EA-61199A1D3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492" y="3310227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207BA86-E420-ABD5-2263-CE5290938A03}"/>
                      </a:ext>
                    </a:extLst>
                  </p:cNvPr>
                  <p:cNvSpPr txBox="1"/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207BA86-E420-ABD5-2263-CE5290938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9E271B4C-559C-FF2B-304A-FA10F04AA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23" y="333617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A6B698C2-4C95-1667-19E1-8113D3BEF4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1550" y="3356220"/>
                <a:ext cx="125280" cy="924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291B47-B2D6-92DA-E1DE-994E195A53E8}"/>
                  </a:ext>
                </a:extLst>
              </p:cNvPr>
              <p:cNvSpPr txBox="1"/>
              <p:nvPr/>
            </p:nvSpPr>
            <p:spPr>
              <a:xfrm>
                <a:off x="1311680" y="3066763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8048A0F-8CA6-6623-E411-E1C3B6721AF2}"/>
                      </a:ext>
                    </a:extLst>
                  </p:cNvPr>
                  <p:cNvSpPr txBox="1"/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8048A0F-8CA6-6623-E411-E1C3B6721A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06776B3F-341E-312C-37C8-905C15CDE2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165" y="332528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318B61E7-7164-0A1B-A6DE-0F7AE9DA4ADC}"/>
                </a:ext>
              </a:extLst>
            </p:cNvPr>
            <p:cNvCxnSpPr>
              <a:cxnSpLocks/>
            </p:cNvCxnSpPr>
            <p:nvPr/>
          </p:nvCxnSpPr>
          <p:spPr>
            <a:xfrm>
              <a:off x="3288650" y="2957491"/>
              <a:ext cx="0" cy="21341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73DD55-3A11-B3A8-D97D-1290E94E89EE}"/>
                </a:ext>
              </a:extLst>
            </p:cNvPr>
            <p:cNvSpPr/>
            <p:nvPr/>
          </p:nvSpPr>
          <p:spPr>
            <a:xfrm>
              <a:off x="898859" y="2919582"/>
              <a:ext cx="299102" cy="21480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꺾인 연결선[E] 24">
              <a:extLst>
                <a:ext uri="{FF2B5EF4-FFF2-40B4-BE49-F238E27FC236}">
                  <a16:creationId xmlns:a16="http://schemas.microsoft.com/office/drawing/2014/main" id="{E6A05F7C-A7BD-2F11-D938-ABA2A94071D4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2915976" y="556596"/>
              <a:ext cx="495421" cy="4230552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B900778-3256-0A98-0EB5-463AA236E9E8}"/>
                </a:ext>
              </a:extLst>
            </p:cNvPr>
            <p:cNvSpPr/>
            <p:nvPr/>
          </p:nvSpPr>
          <p:spPr>
            <a:xfrm>
              <a:off x="5129409" y="2950527"/>
              <a:ext cx="299102" cy="214807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40A38F51-F6EF-A3D2-827A-E4BC6F400970}"/>
                </a:ext>
              </a:extLst>
            </p:cNvPr>
            <p:cNvCxnSpPr>
              <a:endCxn id="28" idx="0"/>
            </p:cNvCxnSpPr>
            <p:nvPr/>
          </p:nvCxnSpPr>
          <p:spPr>
            <a:xfrm>
              <a:off x="5278960" y="2424161"/>
              <a:ext cx="0" cy="5263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330C375-4630-9432-D19E-3972772C9E22}"/>
                </a:ext>
              </a:extLst>
            </p:cNvPr>
            <p:cNvGrpSpPr/>
            <p:nvPr/>
          </p:nvGrpSpPr>
          <p:grpSpPr>
            <a:xfrm>
              <a:off x="1235825" y="3546674"/>
              <a:ext cx="1420098" cy="634506"/>
              <a:chOff x="1311680" y="3066763"/>
              <a:chExt cx="1420098" cy="63450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4CB869-C46F-0D0B-6BEA-0677CA5F8C6A}"/>
                  </a:ext>
                </a:extLst>
              </p:cNvPr>
              <p:cNvSpPr txBox="1"/>
              <p:nvPr/>
            </p:nvSpPr>
            <p:spPr>
              <a:xfrm>
                <a:off x="1597748" y="33627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68575469-0E60-B5AA-EAAD-BA6C6EA15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492" y="3310227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7159950-AFFE-3231-07DC-4F1BCC6701D2}"/>
                      </a:ext>
                    </a:extLst>
                  </p:cNvPr>
                  <p:cNvSpPr txBox="1"/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7159950-AFFE-3231-07DC-4F1BCC6701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직선 연결선[R] 36">
                <a:extLst>
                  <a:ext uri="{FF2B5EF4-FFF2-40B4-BE49-F238E27FC236}">
                    <a16:creationId xmlns:a16="http://schemas.microsoft.com/office/drawing/2014/main" id="{A42AD8B5-D944-7ABA-6ACD-8E6A10B94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23" y="333617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>
                <a:extLst>
                  <a:ext uri="{FF2B5EF4-FFF2-40B4-BE49-F238E27FC236}">
                    <a16:creationId xmlns:a16="http://schemas.microsoft.com/office/drawing/2014/main" id="{57E29638-6E65-A0AE-B2D0-F6E041A1C8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1550" y="3356220"/>
                <a:ext cx="125280" cy="924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3C61C5-EFA9-CB36-684D-E8FD471949B5}"/>
                  </a:ext>
                </a:extLst>
              </p:cNvPr>
              <p:cNvSpPr txBox="1"/>
              <p:nvPr/>
            </p:nvSpPr>
            <p:spPr>
              <a:xfrm>
                <a:off x="1311680" y="3066763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B65BEED-F90E-B6DF-01FB-BC735B7B61E1}"/>
                      </a:ext>
                    </a:extLst>
                  </p:cNvPr>
                  <p:cNvSpPr txBox="1"/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B65BEED-F90E-B6DF-01FB-BC735B7B61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직선 연결선[R] 40">
                <a:extLst>
                  <a:ext uri="{FF2B5EF4-FFF2-40B4-BE49-F238E27FC236}">
                    <a16:creationId xmlns:a16="http://schemas.microsoft.com/office/drawing/2014/main" id="{53A609E3-99B3-E531-9662-FB4E68900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165" y="332528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AC4C042-81F6-BF42-0DB4-A97B79ECB541}"/>
                </a:ext>
              </a:extLst>
            </p:cNvPr>
            <p:cNvGrpSpPr/>
            <p:nvPr/>
          </p:nvGrpSpPr>
          <p:grpSpPr>
            <a:xfrm>
              <a:off x="1168286" y="4235883"/>
              <a:ext cx="1420098" cy="634506"/>
              <a:chOff x="1311680" y="3066763"/>
              <a:chExt cx="1420098" cy="63450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46404DC-1666-3B81-9B9F-68B68C700424}"/>
                  </a:ext>
                </a:extLst>
              </p:cNvPr>
              <p:cNvSpPr txBox="1"/>
              <p:nvPr/>
            </p:nvSpPr>
            <p:spPr>
              <a:xfrm>
                <a:off x="1597748" y="33627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D9677840-99C1-BC4A-94BE-416DC3812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492" y="3310227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F307716-3CBA-26AD-578E-57FEE13C4EB4}"/>
                      </a:ext>
                    </a:extLst>
                  </p:cNvPr>
                  <p:cNvSpPr txBox="1"/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F307716-3CBA-26AD-578E-57FEE13C4E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연결선[R] 45">
                <a:extLst>
                  <a:ext uri="{FF2B5EF4-FFF2-40B4-BE49-F238E27FC236}">
                    <a16:creationId xmlns:a16="http://schemas.microsoft.com/office/drawing/2014/main" id="{BA082C3C-139B-B929-C705-8E5FC6232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23" y="333617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32E6997D-C6EE-431D-CDF7-B454083D09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1550" y="3356220"/>
                <a:ext cx="125280" cy="924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93F39A-93F0-5639-C88A-1A1603E8777C}"/>
                  </a:ext>
                </a:extLst>
              </p:cNvPr>
              <p:cNvSpPr txBox="1"/>
              <p:nvPr/>
            </p:nvSpPr>
            <p:spPr>
              <a:xfrm>
                <a:off x="1311680" y="3066763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F15432F-B974-2087-6FFC-3B0CEBB7D34B}"/>
                      </a:ext>
                    </a:extLst>
                  </p:cNvPr>
                  <p:cNvSpPr txBox="1"/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F15432F-B974-2087-6FFC-3B0CEBB7D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직선 연결선[R] 49">
                <a:extLst>
                  <a:ext uri="{FF2B5EF4-FFF2-40B4-BE49-F238E27FC236}">
                    <a16:creationId xmlns:a16="http://schemas.microsoft.com/office/drawing/2014/main" id="{948E313A-1631-84A6-5736-A00E1857D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165" y="332528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그림 51" descr="라인, 디자인이(가) 표시된 사진&#10;&#10;자동 생성된 설명">
              <a:extLst>
                <a:ext uri="{FF2B5EF4-FFF2-40B4-BE49-F238E27FC236}">
                  <a16:creationId xmlns:a16="http://schemas.microsoft.com/office/drawing/2014/main" id="{AB080779-A923-28A0-9F99-56FAF5C46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8073" y="2272212"/>
              <a:ext cx="738129" cy="2798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2B9ED2E-86E9-109F-A476-4C0F9CD90513}"/>
                    </a:ext>
                  </a:extLst>
                </p:cNvPr>
                <p:cNvSpPr txBox="1"/>
                <p:nvPr/>
              </p:nvSpPr>
              <p:spPr>
                <a:xfrm>
                  <a:off x="4707547" y="3026790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2B9ED2E-86E9-109F-A476-4C0F9CD90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547" y="3026790"/>
                  <a:ext cx="461855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95E55B9-AFF7-E338-21B2-E6786D69373C}"/>
                    </a:ext>
                  </a:extLst>
                </p:cNvPr>
                <p:cNvSpPr txBox="1"/>
                <p:nvPr/>
              </p:nvSpPr>
              <p:spPr>
                <a:xfrm>
                  <a:off x="4712432" y="3521077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95E55B9-AFF7-E338-21B2-E6786D693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2432" y="3521077"/>
                  <a:ext cx="461855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9BED238-BDC9-A55B-E1A6-C323A7CF0FD6}"/>
                    </a:ext>
                  </a:extLst>
                </p:cNvPr>
                <p:cNvSpPr txBox="1"/>
                <p:nvPr/>
              </p:nvSpPr>
              <p:spPr>
                <a:xfrm>
                  <a:off x="4722001" y="4094027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9BED238-BDC9-A55B-E1A6-C323A7CF0F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001" y="4094027"/>
                  <a:ext cx="461855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DCC1309-1F66-E8F9-7397-D0A410E813C9}"/>
                    </a:ext>
                  </a:extLst>
                </p:cNvPr>
                <p:cNvSpPr txBox="1"/>
                <p:nvPr/>
              </p:nvSpPr>
              <p:spPr>
                <a:xfrm>
                  <a:off x="4694780" y="471217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DCC1309-1F66-E8F9-7397-D0A410E81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4780" y="4712175"/>
                  <a:ext cx="461855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0F2C6FB-2679-3395-30C0-0746027FD2D3}"/>
              </a:ext>
            </a:extLst>
          </p:cNvPr>
          <p:cNvGrpSpPr/>
          <p:nvPr/>
        </p:nvGrpSpPr>
        <p:grpSpPr>
          <a:xfrm>
            <a:off x="6100263" y="2155614"/>
            <a:ext cx="4529652" cy="2954049"/>
            <a:chOff x="6100263" y="2155614"/>
            <a:chExt cx="4529652" cy="29540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EEB046D-7164-CA10-0547-42ABF07CDFAC}"/>
                </a:ext>
              </a:extLst>
            </p:cNvPr>
            <p:cNvGrpSpPr/>
            <p:nvPr/>
          </p:nvGrpSpPr>
          <p:grpSpPr>
            <a:xfrm>
              <a:off x="6399365" y="2931293"/>
              <a:ext cx="2048405" cy="634506"/>
              <a:chOff x="1311680" y="3066763"/>
              <a:chExt cx="2048405" cy="6345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17BD31-642A-0BAE-19D8-83522715F67C}"/>
                  </a:ext>
                </a:extLst>
              </p:cNvPr>
              <p:cNvSpPr txBox="1"/>
              <p:nvPr/>
            </p:nvSpPr>
            <p:spPr>
              <a:xfrm>
                <a:off x="1597748" y="33627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B291D3A3-BD97-5926-514A-5E6544EB9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492" y="3310227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7DD49C7-86AB-0960-3C18-F0AF96684664}"/>
                      </a:ext>
                    </a:extLst>
                  </p:cNvPr>
                  <p:cNvSpPr txBox="1"/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207BA86-E420-ABD5-2263-CE5290938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3278B3B6-718A-C38D-7904-ED934171C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23" y="333617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>
                <a:extLst>
                  <a:ext uri="{FF2B5EF4-FFF2-40B4-BE49-F238E27FC236}">
                    <a16:creationId xmlns:a16="http://schemas.microsoft.com/office/drawing/2014/main" id="{AE815159-8109-9B04-982C-94EDD8FC94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1550" y="3356220"/>
                <a:ext cx="125280" cy="924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B0E523-FD61-D631-3E05-26D7A9E4A185}"/>
                  </a:ext>
                </a:extLst>
              </p:cNvPr>
              <p:cNvSpPr txBox="1"/>
              <p:nvPr/>
            </p:nvSpPr>
            <p:spPr>
              <a:xfrm>
                <a:off x="1311680" y="3066763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54E3908-B850-B8A3-5967-DFEF38CF8527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230" y="3339544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54E3908-B850-B8A3-5967-DFEF38CF85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8230" y="3339544"/>
                    <a:ext cx="461855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직선 연결선[R] 28">
                <a:extLst>
                  <a:ext uri="{FF2B5EF4-FFF2-40B4-BE49-F238E27FC236}">
                    <a16:creationId xmlns:a16="http://schemas.microsoft.com/office/drawing/2014/main" id="{35D687D1-01AA-8D91-D54B-BD488AC7D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165" y="332528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324AE9BB-CCE3-FC81-A017-C6FED806A05F}"/>
                </a:ext>
              </a:extLst>
            </p:cNvPr>
            <p:cNvCxnSpPr>
              <a:cxnSpLocks/>
            </p:cNvCxnSpPr>
            <p:nvPr/>
          </p:nvCxnSpPr>
          <p:spPr>
            <a:xfrm>
              <a:off x="8490054" y="2968554"/>
              <a:ext cx="0" cy="21341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88B80B-9F41-39AD-E32A-489EE280A150}"/>
                </a:ext>
              </a:extLst>
            </p:cNvPr>
            <p:cNvSpPr/>
            <p:nvPr/>
          </p:nvSpPr>
          <p:spPr>
            <a:xfrm>
              <a:off x="6100263" y="2930645"/>
              <a:ext cx="299102" cy="21480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1" name="꺾인 연결선[E] 50">
              <a:extLst>
                <a:ext uri="{FF2B5EF4-FFF2-40B4-BE49-F238E27FC236}">
                  <a16:creationId xmlns:a16="http://schemas.microsoft.com/office/drawing/2014/main" id="{CB10DDD6-7488-0B76-1DF8-D4AC428F3782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rot="5400000" flipH="1" flipV="1">
              <a:off x="8117380" y="567659"/>
              <a:ext cx="495421" cy="4230552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665AE5F-6469-D2E8-087A-DBBEF8B9FBC6}"/>
                </a:ext>
              </a:extLst>
            </p:cNvPr>
            <p:cNvSpPr/>
            <p:nvPr/>
          </p:nvSpPr>
          <p:spPr>
            <a:xfrm>
              <a:off x="10330813" y="2961590"/>
              <a:ext cx="299102" cy="214807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36D6D0E2-CD1F-3B86-22EE-1784BAD6059A}"/>
                </a:ext>
              </a:extLst>
            </p:cNvPr>
            <p:cNvCxnSpPr>
              <a:endCxn id="58" idx="0"/>
            </p:cNvCxnSpPr>
            <p:nvPr/>
          </p:nvCxnSpPr>
          <p:spPr>
            <a:xfrm>
              <a:off x="10480364" y="2435224"/>
              <a:ext cx="0" cy="5263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92CDAF4-C82D-07C3-05DF-119994C08EAB}"/>
                </a:ext>
              </a:extLst>
            </p:cNvPr>
            <p:cNvGrpSpPr/>
            <p:nvPr/>
          </p:nvGrpSpPr>
          <p:grpSpPr>
            <a:xfrm>
              <a:off x="6480015" y="3580860"/>
              <a:ext cx="1420098" cy="634506"/>
              <a:chOff x="1311680" y="3066763"/>
              <a:chExt cx="1420098" cy="6345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457BB7-463E-9B25-E99C-9CDBC9629DA4}"/>
                  </a:ext>
                </a:extLst>
              </p:cNvPr>
              <p:cNvSpPr txBox="1"/>
              <p:nvPr/>
            </p:nvSpPr>
            <p:spPr>
              <a:xfrm>
                <a:off x="1597748" y="33627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62" name="직선 연결선[R] 61">
                <a:extLst>
                  <a:ext uri="{FF2B5EF4-FFF2-40B4-BE49-F238E27FC236}">
                    <a16:creationId xmlns:a16="http://schemas.microsoft.com/office/drawing/2014/main" id="{B3B4A20B-5478-7977-6529-95C3FD179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492" y="3310227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04A497C-78D7-1275-C01E-121A48FB3B30}"/>
                      </a:ext>
                    </a:extLst>
                  </p:cNvPr>
                  <p:cNvSpPr txBox="1"/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7159950-AFFE-3231-07DC-4F1BCC6701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316" y="3077179"/>
                    <a:ext cx="342218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4" name="직선 연결선[R] 63">
                <a:extLst>
                  <a:ext uri="{FF2B5EF4-FFF2-40B4-BE49-F238E27FC236}">
                    <a16:creationId xmlns:a16="http://schemas.microsoft.com/office/drawing/2014/main" id="{6CDB6DDB-B0E0-C73D-EF9B-C6815BD68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123" y="333617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3D66A1B1-4762-E846-E7F4-D3925F87B9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1550" y="3356220"/>
                <a:ext cx="125280" cy="924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5B5EB04-F994-6C45-B31E-F322EEE0BEB7}"/>
                  </a:ext>
                </a:extLst>
              </p:cNvPr>
              <p:cNvSpPr txBox="1"/>
              <p:nvPr/>
            </p:nvSpPr>
            <p:spPr>
              <a:xfrm>
                <a:off x="1311680" y="3066763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E35E827-3F0A-ADDE-AA20-85B279FA30A6}"/>
                      </a:ext>
                    </a:extLst>
                  </p:cNvPr>
                  <p:cNvSpPr txBox="1"/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B65BEED-F90E-B6DF-01FB-BC735B7B61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9923" y="3362715"/>
                    <a:ext cx="46185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직선 연결선[R] 67">
                <a:extLst>
                  <a:ext uri="{FF2B5EF4-FFF2-40B4-BE49-F238E27FC236}">
                    <a16:creationId xmlns:a16="http://schemas.microsoft.com/office/drawing/2014/main" id="{CB8506BA-97F8-741F-A5CE-42F0509B3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165" y="3325288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2936CE4-64E3-F469-31B2-E99FA6EA0E3B}"/>
                </a:ext>
              </a:extLst>
            </p:cNvPr>
            <p:cNvSpPr txBox="1"/>
            <p:nvPr/>
          </p:nvSpPr>
          <p:spPr>
            <a:xfrm>
              <a:off x="6655758" y="4542898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9011F908-0B4F-6E35-002F-E0C456700CD2}"/>
                </a:ext>
              </a:extLst>
            </p:cNvPr>
            <p:cNvCxnSpPr>
              <a:cxnSpLocks/>
            </p:cNvCxnSpPr>
            <p:nvPr/>
          </p:nvCxnSpPr>
          <p:spPr>
            <a:xfrm>
              <a:off x="6619502" y="4490410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B4C5C02-165D-8877-8FBF-0CEC5B988B98}"/>
                    </a:ext>
                  </a:extLst>
                </p:cNvPr>
                <p:cNvSpPr txBox="1"/>
                <p:nvPr/>
              </p:nvSpPr>
              <p:spPr>
                <a:xfrm>
                  <a:off x="6998326" y="4257362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B4C5C02-165D-8877-8FBF-0CEC5B988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326" y="4257362"/>
                  <a:ext cx="34221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A6029446-79D7-D763-5251-D50A4674D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29133" y="4516361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609E1625-C240-8FBB-F19F-66229863C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9560" y="4536403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A29DEE-F703-E3F9-63C7-38D1D9308B57}"/>
                </a:ext>
              </a:extLst>
            </p:cNvPr>
            <p:cNvSpPr txBox="1"/>
            <p:nvPr/>
          </p:nvSpPr>
          <p:spPr>
            <a:xfrm>
              <a:off x="6369690" y="4246946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8DAE19A3-EAA9-32CE-9CBD-846979BF4415}"/>
                </a:ext>
              </a:extLst>
            </p:cNvPr>
            <p:cNvCxnSpPr>
              <a:cxnSpLocks/>
            </p:cNvCxnSpPr>
            <p:nvPr/>
          </p:nvCxnSpPr>
          <p:spPr>
            <a:xfrm>
              <a:off x="6590175" y="4505471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694F968-DFA0-DBE3-F2C7-F11C97C75899}"/>
                    </a:ext>
                  </a:extLst>
                </p:cNvPr>
                <p:cNvSpPr txBox="1"/>
                <p:nvPr/>
              </p:nvSpPr>
              <p:spPr>
                <a:xfrm>
                  <a:off x="9909565" y="3020848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694F968-DFA0-DBE3-F2C7-F11C97C75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9565" y="3020848"/>
                  <a:ext cx="461855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CEDF64F-3F60-CF94-DD38-82847683AD56}"/>
                    </a:ext>
                  </a:extLst>
                </p:cNvPr>
                <p:cNvSpPr txBox="1"/>
                <p:nvPr/>
              </p:nvSpPr>
              <p:spPr>
                <a:xfrm>
                  <a:off x="9914450" y="351513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CEDF64F-3F60-CF94-DD38-82847683A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4450" y="3515135"/>
                  <a:ext cx="461855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1A05006-2FBB-7439-1847-4E4F801F5FBE}"/>
                    </a:ext>
                  </a:extLst>
                </p:cNvPr>
                <p:cNvSpPr txBox="1"/>
                <p:nvPr/>
              </p:nvSpPr>
              <p:spPr>
                <a:xfrm>
                  <a:off x="9924019" y="408808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1A05006-2FBB-7439-1847-4E4F801F5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4019" y="4088085"/>
                  <a:ext cx="461855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AE5D2F2-A80E-ED42-D867-4B055CD7DED8}"/>
                    </a:ext>
                  </a:extLst>
                </p:cNvPr>
                <p:cNvSpPr txBox="1"/>
                <p:nvPr/>
              </p:nvSpPr>
              <p:spPr>
                <a:xfrm>
                  <a:off x="9916642" y="4765394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AE5D2F2-A80E-ED42-D867-4B055CD7D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6642" y="4765394"/>
                  <a:ext cx="461855" cy="338554"/>
                </a:xfrm>
                <a:prstGeom prst="rect">
                  <a:avLst/>
                </a:prstGeom>
                <a:blipFill>
                  <a:blip r:embed="rId18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109D749-5F87-3419-EB1B-20F0982EFF45}"/>
                    </a:ext>
                  </a:extLst>
                </p:cNvPr>
                <p:cNvSpPr txBox="1"/>
                <p:nvPr/>
              </p:nvSpPr>
              <p:spPr>
                <a:xfrm>
                  <a:off x="9678637" y="4525340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109D749-5F87-3419-EB1B-20F0982EF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637" y="4525340"/>
                  <a:ext cx="461855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구부러진 연결선[U] 99">
              <a:extLst>
                <a:ext uri="{FF2B5EF4-FFF2-40B4-BE49-F238E27FC236}">
                  <a16:creationId xmlns:a16="http://schemas.microsoft.com/office/drawing/2014/main" id="{2A20CEEC-52EB-D804-1FE7-D65035B6A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9105" y="3390468"/>
              <a:ext cx="359516" cy="12108"/>
            </a:xfrm>
            <a:prstGeom prst="curvedConnector3">
              <a:avLst>
                <a:gd name="adj1" fmla="val 43187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 descr="상징이(가) 표시된 사진&#10;&#10;자동 생성된 설명">
              <a:extLst>
                <a:ext uri="{FF2B5EF4-FFF2-40B4-BE49-F238E27FC236}">
                  <a16:creationId xmlns:a16="http://schemas.microsoft.com/office/drawing/2014/main" id="{7282E384-0BFC-F176-38EC-277FCDD51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6200000">
              <a:off x="8221507" y="2174367"/>
              <a:ext cx="537093" cy="4995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0C21139-0D95-656C-BC4A-29713CBDF120}"/>
                  </a:ext>
                </a:extLst>
              </p:cNvPr>
              <p:cNvSpPr/>
              <p:nvPr/>
            </p:nvSpPr>
            <p:spPr>
              <a:xfrm>
                <a:off x="9427487" y="2238587"/>
                <a:ext cx="434340" cy="402308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0C21139-0D95-656C-BC4A-29713CBD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487" y="2238587"/>
                <a:ext cx="434340" cy="402308"/>
              </a:xfrm>
              <a:prstGeom prst="ellipse">
                <a:avLst/>
              </a:prstGeom>
              <a:blipFill>
                <a:blip r:embed="rId21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C707097D-9168-B141-196C-859CDC2CEF0E}"/>
              </a:ext>
            </a:extLst>
          </p:cNvPr>
          <p:cNvCxnSpPr>
            <a:cxnSpLocks/>
          </p:cNvCxnSpPr>
          <p:nvPr/>
        </p:nvCxnSpPr>
        <p:spPr>
          <a:xfrm>
            <a:off x="9498879" y="2098782"/>
            <a:ext cx="641613" cy="235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구부러진 연결선[U] 75">
            <a:extLst>
              <a:ext uri="{FF2B5EF4-FFF2-40B4-BE49-F238E27FC236}">
                <a16:creationId xmlns:a16="http://schemas.microsoft.com/office/drawing/2014/main" id="{86EC7ED2-0BD5-B090-4F7D-79D290B9A7AA}"/>
              </a:ext>
            </a:extLst>
          </p:cNvPr>
          <p:cNvCxnSpPr>
            <a:cxnSpLocks/>
          </p:cNvCxnSpPr>
          <p:nvPr/>
        </p:nvCxnSpPr>
        <p:spPr>
          <a:xfrm flipV="1">
            <a:off x="9502311" y="4542329"/>
            <a:ext cx="359516" cy="12108"/>
          </a:xfrm>
          <a:prstGeom prst="curvedConnector3">
            <a:avLst>
              <a:gd name="adj1" fmla="val 431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5DADC5F-BFCE-7311-9585-6C9A05C37472}"/>
                  </a:ext>
                </a:extLst>
              </p:cNvPr>
              <p:cNvSpPr txBox="1"/>
              <p:nvPr/>
            </p:nvSpPr>
            <p:spPr>
              <a:xfrm>
                <a:off x="7391020" y="5352767"/>
                <a:ext cx="2193017" cy="474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ko-KR" altLang="en-US" sz="2400" b="1" i="1">
                          <a:latin typeface="Cambria Math" panose="02040503050406030204" pitchFamily="18" charset="0"/>
                        </a:rPr>
                        <m:t>충</m:t>
                      </m:r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전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24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5DADC5F-BFCE-7311-9585-6C9A05C37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20" y="5352767"/>
                <a:ext cx="2193017" cy="474282"/>
              </a:xfrm>
              <a:prstGeom prst="rect">
                <a:avLst/>
              </a:prstGeom>
              <a:blipFill>
                <a:blip r:embed="rId2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12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7" y="715101"/>
            <a:ext cx="8249545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Gaussian Type Orbital (GTO)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1D0800-2425-BC20-029C-9B791C3A55D7}"/>
                  </a:ext>
                </a:extLst>
              </p:cNvPr>
              <p:cNvSpPr txBox="1"/>
              <p:nvPr/>
            </p:nvSpPr>
            <p:spPr>
              <a:xfrm>
                <a:off x="3778824" y="2192926"/>
                <a:ext cx="3096938" cy="419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1D0800-2425-BC20-029C-9B791C3A5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24" y="2192926"/>
                <a:ext cx="3096938" cy="419987"/>
              </a:xfrm>
              <a:prstGeom prst="rect">
                <a:avLst/>
              </a:prstGeom>
              <a:blipFill>
                <a:blip r:embed="rId2"/>
                <a:stretch>
                  <a:fillRect l="-1224" b="-1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7104549-CF0E-B112-D44E-83B559675ABD}"/>
              </a:ext>
            </a:extLst>
          </p:cNvPr>
          <p:cNvSpPr txBox="1"/>
          <p:nvPr/>
        </p:nvSpPr>
        <p:spPr>
          <a:xfrm>
            <a:off x="825044" y="1724186"/>
            <a:ext cx="106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GTOs have the same angular form as STOs, but their radial function adopts a </a:t>
            </a:r>
            <a:r>
              <a:rPr lang="en-US" altLang="ko-KR" dirty="0">
                <a:solidFill>
                  <a:srgbClr val="92D050"/>
                </a:solidFill>
              </a:rPr>
              <a:t>Gaussian form</a:t>
            </a:r>
            <a:r>
              <a:rPr lang="en-US" altLang="ko-KR" dirty="0"/>
              <a:t>, which are easy to be computed: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C63519-7CD6-A614-7510-A8E0C0B852C4}"/>
                  </a:ext>
                </a:extLst>
              </p:cNvPr>
              <p:cNvSpPr txBox="1"/>
              <p:nvPr/>
            </p:nvSpPr>
            <p:spPr>
              <a:xfrm>
                <a:off x="902835" y="2640166"/>
                <a:ext cx="1061698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Where:</a:t>
                </a:r>
                <a:endParaRPr lang="en-US" altLang="ko-KR" sz="2000" b="1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is the angular momentum quantum with values ranging from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sz="1600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is the principal quantum number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is the nuclear distance of the electron from the atomic </a:t>
                </a:r>
                <a:r>
                  <a:rPr lang="en-US" altLang="ko-KR" sz="1600" dirty="0" err="1"/>
                  <a:t>nucles</a:t>
                </a:r>
                <a:endParaRPr lang="en-US" altLang="ko-KR" sz="1600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is called the orbital exponent and controls how fast the density of the orbital vanishes as a function of the nuclear distance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C63519-7CD6-A614-7510-A8E0C0B85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35" y="2640166"/>
                <a:ext cx="10616988" cy="1631216"/>
              </a:xfrm>
              <a:prstGeom prst="rect">
                <a:avLst/>
              </a:prstGeom>
              <a:blipFill>
                <a:blip r:embed="rId3"/>
                <a:stretch>
                  <a:fillRect l="-597" t="-153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 descr="라인, 도표, 텍스트, 그래프이(가) 표시된 사진&#10;&#10;자동 생성된 설명">
            <a:extLst>
              <a:ext uri="{FF2B5EF4-FFF2-40B4-BE49-F238E27FC236}">
                <a16:creationId xmlns:a16="http://schemas.microsoft.com/office/drawing/2014/main" id="{A5E169E6-7199-9662-5D13-DD96BB408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839" y="4365081"/>
            <a:ext cx="5106322" cy="19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8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3A874-CA97-2201-9A01-B12F8FD992C1}"/>
                  </a:ext>
                </a:extLst>
              </p:cNvPr>
              <p:cNvSpPr txBox="1"/>
              <p:nvPr/>
            </p:nvSpPr>
            <p:spPr>
              <a:xfrm>
                <a:off x="461318" y="1665244"/>
                <a:ext cx="11302314" cy="485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Sigle-particle basis function</a:t>
                </a:r>
                <a:r>
                  <a:rPr lang="ko-KR" altLang="en-US" sz="2800" dirty="0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선택하면 </a:t>
                </a:r>
                <a:r>
                  <a:rPr lang="en-US" altLang="ko-KR" sz="2800" dirty="0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many-body basis</a:t>
                </a:r>
                <a:r>
                  <a:rPr lang="ko-KR" altLang="en-US" sz="2800" dirty="0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는 이것의 </a:t>
                </a:r>
                <a:r>
                  <a:rPr lang="ko-KR" altLang="en-US" sz="2800" dirty="0" err="1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텐서</a:t>
                </a:r>
                <a:r>
                  <a:rPr lang="ko-KR" altLang="en-US" sz="2800" dirty="0" err="1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곱으로</a:t>
                </a:r>
                <a:r>
                  <a:rPr lang="ko-KR" altLang="en-US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근사할 수 있다</a:t>
                </a:r>
                <a:r>
                  <a:rPr lang="en-US" altLang="ko-KR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ko-KR" sz="2800" dirty="0">
                  <a:effectLst/>
                  <a:latin typeface="+mj-lt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ko-KR" altLang="en-US" sz="2800" dirty="0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만약 </a:t>
                </a:r>
                <a:r>
                  <a:rPr lang="en-US" altLang="ko-KR" sz="2800" dirty="0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r>
                  <a:rPr lang="ko-KR" altLang="en-US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전자가 </a:t>
                </a:r>
                <a:r>
                  <a:rPr lang="en-US" altLang="ko-KR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r>
                  <a:rPr lang="ko-KR" altLang="en-US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</a:t>
                </a:r>
                <a:r>
                  <a:rPr lang="ko-KR" altLang="en-US" sz="2800" dirty="0" err="1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오비탈을</a:t>
                </a:r>
                <a:r>
                  <a:rPr lang="ko-KR" altLang="en-US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가지고 있으면</a:t>
                </a:r>
                <a:endParaRPr lang="en-US" altLang="ko-KR" sz="2800" dirty="0">
                  <a:effectLst/>
                  <a:latin typeface="+mj-lt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dirty="0">
                  <a:latin typeface="+mj-lt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2800" dirty="0">
                  <a:latin typeface="+mj-lt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ko-KR" altLang="en-US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하지만 </a:t>
                </a:r>
                <a:r>
                  <a:rPr lang="en-US" altLang="ko-KR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fermion</a:t>
                </a:r>
                <a:r>
                  <a:rPr lang="ko-KR" altLang="en-US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시스템을 다루고 있으므로 </a:t>
                </a:r>
                <a:r>
                  <a:rPr lang="en-US" altLang="ko-KR" sz="2800" dirty="0" err="1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antisymmetry</a:t>
                </a:r>
                <a:r>
                  <a:rPr lang="ko-KR" altLang="en-US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만족해야 한다</a:t>
                </a:r>
                <a:r>
                  <a:rPr lang="en-US" altLang="ko-KR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800" b="0" dirty="0">
                  <a:latin typeface="+mj-lt"/>
                  <a:cs typeface="Times New Roman" panose="02020603050405020304" pitchFamily="18" charset="0"/>
                </a:endParaRPr>
              </a:p>
              <a:p>
                <a:endParaRPr lang="en-US" altLang="ko-KR" sz="2800" dirty="0">
                  <a:latin typeface="+mj-lt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3A874-CA97-2201-9A01-B12F8FD99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1665244"/>
                <a:ext cx="11302314" cy="4852354"/>
              </a:xfrm>
              <a:prstGeom prst="rect">
                <a:avLst/>
              </a:prstGeom>
              <a:blipFill>
                <a:blip r:embed="rId2"/>
                <a:stretch>
                  <a:fillRect l="-1122" t="-15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EA4D9B9B-9095-31EE-3678-540D41F8C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Slater determinant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30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3A874-CA97-2201-9A01-B12F8FD992C1}"/>
                  </a:ext>
                </a:extLst>
              </p:cNvPr>
              <p:cNvSpPr txBox="1"/>
              <p:nvPr/>
            </p:nvSpPr>
            <p:spPr>
              <a:xfrm>
                <a:off x="461318" y="1856306"/>
                <a:ext cx="11302314" cy="4375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이것을 </a:t>
                </a:r>
                <a:r>
                  <a:rPr lang="en-US" altLang="ko-KR" sz="2800" dirty="0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</a:t>
                </a:r>
                <a:r>
                  <a:rPr lang="ko-KR" altLang="en-US" sz="2800" dirty="0">
                    <a:effectLst/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</a:t>
                </a:r>
                <a:r>
                  <a:rPr lang="ko-KR" altLang="en-US" sz="2800" dirty="0" err="1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오비탈로</a:t>
                </a:r>
                <a:r>
                  <a:rPr lang="ko-KR" altLang="en-US" sz="2800" dirty="0">
                    <a:latin typeface="+mj-lt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확장하면</a:t>
                </a:r>
                <a:endParaRPr lang="en-US" altLang="ko-KR" sz="2800" dirty="0">
                  <a:latin typeface="+mj-lt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2800" dirty="0">
                  <a:effectLst/>
                  <a:latin typeface="+mj-lt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ko-KR" altLang="ko-KR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ko-KR" altLang="ko-KR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2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ko-KR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ko-KR" sz="2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!</m:t>
                              </m:r>
                            </m:e>
                          </m:ra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ko-KR" altLang="ko-KR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ko-KR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ko-KR" sz="28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ko-KR" sz="28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ko-KR" sz="28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ko-KR" sz="28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800" dirty="0"/>
              </a:p>
              <a:p>
                <a:endParaRPr lang="en-US" altLang="ko-KR" sz="2800" dirty="0"/>
              </a:p>
              <a:p>
                <a:r>
                  <a:rPr lang="en-US" altLang="ko-KR" sz="2800" dirty="0"/>
                  <a:t>Simple notation: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ko-KR" altLang="ko-KR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ko-KR" altLang="ko-KR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ko-KR" altLang="ko-KR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ko-KR" altLang="ko-KR" sz="2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3A874-CA97-2201-9A01-B12F8FD99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1856306"/>
                <a:ext cx="11302314" cy="4375493"/>
              </a:xfrm>
              <a:prstGeom prst="rect">
                <a:avLst/>
              </a:prstGeom>
              <a:blipFill>
                <a:blip r:embed="rId2"/>
                <a:stretch>
                  <a:fillRect l="-1133" t="-15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EA4D9B9B-9095-31EE-3678-540D41F8C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Slater determinant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06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First quantization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06938-7A30-3172-4C20-F78F28CF7558}"/>
              </a:ext>
            </a:extLst>
          </p:cNvPr>
          <p:cNvSpPr txBox="1"/>
          <p:nvPr/>
        </p:nvSpPr>
        <p:spPr>
          <a:xfrm>
            <a:off x="461319" y="1808922"/>
            <a:ext cx="1130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First quantization</a:t>
            </a:r>
            <a:r>
              <a:rPr lang="ko-KR" altLang="en-US" sz="2400" dirty="0"/>
              <a:t>은 파동함수에서 </a:t>
            </a:r>
            <a:r>
              <a:rPr lang="en-US" altLang="ko-KR" sz="2400" dirty="0" err="1"/>
              <a:t>Antisymmetry</a:t>
            </a:r>
            <a:r>
              <a:rPr lang="ko-KR" altLang="en-US" sz="2400" dirty="0"/>
              <a:t>를 고려한다</a:t>
            </a:r>
            <a:r>
              <a:rPr lang="en-US" altLang="ko-KR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054A47-086A-3CA9-AB6A-61CB65F4C871}"/>
                  </a:ext>
                </a:extLst>
              </p:cNvPr>
              <p:cNvSpPr txBox="1"/>
              <p:nvPr/>
            </p:nvSpPr>
            <p:spPr>
              <a:xfrm>
                <a:off x="461318" y="3075595"/>
                <a:ext cx="10870399" cy="1150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054A47-086A-3CA9-AB6A-61CB65F4C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3075595"/>
                <a:ext cx="10870399" cy="1150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7C911E-EA86-B0D8-5C92-43ED3E33CC49}"/>
              </a:ext>
            </a:extLst>
          </p:cNvPr>
          <p:cNvSpPr/>
          <p:nvPr/>
        </p:nvSpPr>
        <p:spPr>
          <a:xfrm>
            <a:off x="3021908" y="2945984"/>
            <a:ext cx="4193902" cy="140940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6EE36-554E-90C6-1CF0-DCFE66F98C42}"/>
                  </a:ext>
                </a:extLst>
              </p:cNvPr>
              <p:cNvSpPr txBox="1"/>
              <p:nvPr/>
            </p:nvSpPr>
            <p:spPr>
              <a:xfrm>
                <a:off x="789280" y="4578261"/>
                <a:ext cx="2143176" cy="1244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6EE36-554E-90C6-1CF0-DCFE66F98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0" y="4578261"/>
                <a:ext cx="2143176" cy="1244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47BCAA5-4239-BFBE-030C-AE5B8C1D8F45}"/>
              </a:ext>
            </a:extLst>
          </p:cNvPr>
          <p:cNvSpPr txBox="1"/>
          <p:nvPr/>
        </p:nvSpPr>
        <p:spPr>
          <a:xfrm>
            <a:off x="3800251" y="4755061"/>
            <a:ext cx="473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Single electron Hamiltonian</a:t>
            </a:r>
            <a:endParaRPr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68A8B9-4EB2-4AE5-2B59-13B17E11044E}"/>
              </a:ext>
            </a:extLst>
          </p:cNvPr>
          <p:cNvCxnSpPr>
            <a:cxnSpLocks/>
          </p:cNvCxnSpPr>
          <p:nvPr/>
        </p:nvCxnSpPr>
        <p:spPr>
          <a:xfrm flipH="1">
            <a:off x="2938986" y="5032359"/>
            <a:ext cx="861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95E2B-AEF2-C8D4-4F2E-12B58AD65418}"/>
                  </a:ext>
                </a:extLst>
              </p:cNvPr>
              <p:cNvSpPr txBox="1"/>
              <p:nvPr/>
            </p:nvSpPr>
            <p:spPr>
              <a:xfrm>
                <a:off x="8877073" y="4578261"/>
                <a:ext cx="2525647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95E2B-AEF2-C8D4-4F2E-12B58AD6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073" y="4578261"/>
                <a:ext cx="2525647" cy="1352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732BEF-B014-53E4-BD67-DD2E2C7C4989}"/>
              </a:ext>
            </a:extLst>
          </p:cNvPr>
          <p:cNvSpPr txBox="1"/>
          <p:nvPr/>
        </p:nvSpPr>
        <p:spPr>
          <a:xfrm>
            <a:off x="3664692" y="5489466"/>
            <a:ext cx="500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Double electron Hamiltonian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A3D29E-066B-1E89-9A0E-314C7A0A176D}"/>
              </a:ext>
            </a:extLst>
          </p:cNvPr>
          <p:cNvSpPr/>
          <p:nvPr/>
        </p:nvSpPr>
        <p:spPr>
          <a:xfrm>
            <a:off x="7405406" y="2945984"/>
            <a:ext cx="2525647" cy="140940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E6A46DA-0C0E-3121-AEC4-1D323A1649A8}"/>
              </a:ext>
            </a:extLst>
          </p:cNvPr>
          <p:cNvCxnSpPr>
            <a:stCxn id="10" idx="3"/>
          </p:cNvCxnSpPr>
          <p:nvPr/>
        </p:nvCxnSpPr>
        <p:spPr>
          <a:xfrm flipV="1">
            <a:off x="8668230" y="5724939"/>
            <a:ext cx="744127" cy="261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991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First quantization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71DA6B-B300-DDC9-D8AD-EFF7CB9A3660}"/>
                  </a:ext>
                </a:extLst>
              </p:cNvPr>
              <p:cNvSpPr txBox="1"/>
              <p:nvPr/>
            </p:nvSpPr>
            <p:spPr>
              <a:xfrm>
                <a:off x="461318" y="2587560"/>
                <a:ext cx="36775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71DA6B-B300-DDC9-D8AD-EFF7CB9A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2587560"/>
                <a:ext cx="367752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C4E0582-A1FE-0DB8-ABC1-6B8B276C8B5C}"/>
              </a:ext>
            </a:extLst>
          </p:cNvPr>
          <p:cNvSpPr txBox="1"/>
          <p:nvPr/>
        </p:nvSpPr>
        <p:spPr>
          <a:xfrm>
            <a:off x="4836695" y="2597999"/>
            <a:ext cx="473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Single electron state</a:t>
            </a:r>
            <a:endParaRPr lang="ko-KR" altLang="en-US" sz="28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4BB164-F533-9AE2-E9F5-893A2B8338A4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975430" y="2859609"/>
            <a:ext cx="861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342C2D5-E19F-7DB1-57DD-3D0AF8950B44}"/>
              </a:ext>
            </a:extLst>
          </p:cNvPr>
          <p:cNvSpPr/>
          <p:nvPr/>
        </p:nvSpPr>
        <p:spPr>
          <a:xfrm>
            <a:off x="2882539" y="2591351"/>
            <a:ext cx="682299" cy="5040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3BA07-967D-E547-97E8-1BC9F4442AB9}"/>
              </a:ext>
            </a:extLst>
          </p:cNvPr>
          <p:cNvSpPr txBox="1"/>
          <p:nvPr/>
        </p:nvSpPr>
        <p:spPr>
          <a:xfrm>
            <a:off x="461318" y="1732547"/>
            <a:ext cx="9436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Sigle electron Schrodinger equation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FCF03-D1DF-0F1E-F815-F47439FF1C91}"/>
              </a:ext>
            </a:extLst>
          </p:cNvPr>
          <p:cNvSpPr txBox="1"/>
          <p:nvPr/>
        </p:nvSpPr>
        <p:spPr>
          <a:xfrm>
            <a:off x="461318" y="3479391"/>
            <a:ext cx="776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만약 각 </a:t>
            </a:r>
            <a:r>
              <a:rPr lang="en-US" altLang="ko-KR" sz="2800" dirty="0"/>
              <a:t>eigenstate</a:t>
            </a:r>
            <a:r>
              <a:rPr lang="ko-KR" altLang="en-US" sz="2800" dirty="0"/>
              <a:t>가 </a:t>
            </a:r>
            <a:r>
              <a:rPr lang="en-US" altLang="ko-KR" sz="2800" dirty="0"/>
              <a:t>orthonormal</a:t>
            </a:r>
            <a:r>
              <a:rPr lang="ko-KR" altLang="en-US" sz="2800" dirty="0"/>
              <a:t> 하다고 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3E2EEC-3A9C-9533-0D2A-7F16B059EDA5}"/>
                  </a:ext>
                </a:extLst>
              </p:cNvPr>
              <p:cNvSpPr txBox="1"/>
              <p:nvPr/>
            </p:nvSpPr>
            <p:spPr>
              <a:xfrm>
                <a:off x="461318" y="4377642"/>
                <a:ext cx="11036968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3E2EEC-3A9C-9533-0D2A-7F16B059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4377642"/>
                <a:ext cx="11036968" cy="1137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1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First quantization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AA29E1-73E6-9C7E-7C5B-579451D8FAD9}"/>
                  </a:ext>
                </a:extLst>
              </p:cNvPr>
              <p:cNvSpPr txBox="1"/>
              <p:nvPr/>
            </p:nvSpPr>
            <p:spPr>
              <a:xfrm>
                <a:off x="461318" y="2450837"/>
                <a:ext cx="6190086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⟩⟨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b="0" i="0" smtClean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AA29E1-73E6-9C7E-7C5B-579451D8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2450837"/>
                <a:ext cx="6190086" cy="13038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81DCF3-231C-2ADF-7FFB-2BC6B6F6AAC2}"/>
              </a:ext>
            </a:extLst>
          </p:cNvPr>
          <p:cNvSpPr txBox="1"/>
          <p:nvPr/>
        </p:nvSpPr>
        <p:spPr>
          <a:xfrm>
            <a:off x="461318" y="1695235"/>
            <a:ext cx="7636042" cy="52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이것을 전체 전자에 대하여 종합하면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C4A365-77F1-68D0-9D4A-456D1F6B6F4A}"/>
                  </a:ext>
                </a:extLst>
              </p:cNvPr>
              <p:cNvSpPr txBox="1"/>
              <p:nvPr/>
            </p:nvSpPr>
            <p:spPr>
              <a:xfrm>
                <a:off x="288758" y="4841786"/>
                <a:ext cx="11672583" cy="1171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ko-KR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𝑝𝑞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ko-KR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ko-KR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ko-KR" alt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ko-KR" altLang="en-US" sz="240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ko-KR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ko-KR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ko-KR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ko-KR" altLang="en-US" sz="240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ko-KR" alt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𝑝𝑞𝑟𝑠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|"/>
                                          <m:endChr m:val="⟩"/>
                                          <m:ctrlPr>
                                            <a:rPr lang="ko-KR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d>
                                        <m:dPr>
                                          <m:begChr m:val="⟨"/>
                                          <m:endChr m:val="|"/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C4A365-77F1-68D0-9D4A-456D1F6B6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8" y="4841786"/>
                <a:ext cx="11672583" cy="1171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91D063E-772E-A7D7-A422-29FBE73010C5}"/>
              </a:ext>
            </a:extLst>
          </p:cNvPr>
          <p:cNvSpPr txBox="1"/>
          <p:nvPr/>
        </p:nvSpPr>
        <p:spPr>
          <a:xfrm>
            <a:off x="461318" y="3946358"/>
            <a:ext cx="10912535" cy="523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이를 </a:t>
            </a:r>
            <a:r>
              <a:rPr lang="en-US" altLang="ko-KR" sz="2800" dirty="0"/>
              <a:t>2</a:t>
            </a:r>
            <a:r>
              <a:rPr lang="ko-KR" altLang="en-US" sz="2800" dirty="0"/>
              <a:t>번째 항에 대해서 추가하고 </a:t>
            </a:r>
            <a:r>
              <a:rPr lang="en-US" altLang="ko-KR" sz="2800" dirty="0"/>
              <a:t>basis</a:t>
            </a:r>
            <a:r>
              <a:rPr lang="ko-KR" altLang="en-US" sz="2800" dirty="0"/>
              <a:t>를 바꾸면</a:t>
            </a:r>
          </a:p>
        </p:txBody>
      </p:sp>
    </p:spTree>
    <p:extLst>
      <p:ext uri="{BB962C8B-B14F-4D97-AF65-F5344CB8AC3E}">
        <p14:creationId xmlns:p14="http://schemas.microsoft.com/office/powerpoint/2010/main" val="334571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First quantization mapping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1DCF3-231C-2ADF-7FFB-2BC6B6F6AAC2}"/>
                  </a:ext>
                </a:extLst>
              </p:cNvPr>
              <p:cNvSpPr txBox="1"/>
              <p:nvPr/>
            </p:nvSpPr>
            <p:spPr>
              <a:xfrm>
                <a:off x="461318" y="3255206"/>
                <a:ext cx="1130231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m</a:t>
                </a:r>
                <a:r>
                  <a:rPr lang="ko-KR" altLang="en-US" sz="2800" dirty="0"/>
                  <a:t>개의 </a:t>
                </a:r>
                <a:r>
                  <a:rPr lang="en-US" altLang="ko-KR" sz="2800" dirty="0" err="1"/>
                  <a:t>sigle</a:t>
                </a:r>
                <a:r>
                  <a:rPr lang="en-US" altLang="ko-KR" sz="2800" dirty="0"/>
                  <a:t> basis</a:t>
                </a:r>
                <a:r>
                  <a:rPr lang="ko-KR" altLang="en-US" sz="2800" dirty="0"/>
                  <a:t> 함수를 양자 컴퓨터로 매핑하면 다음과 같은 꼴임</a:t>
                </a:r>
                <a:r>
                  <a:rPr lang="en-US" altLang="ko-KR" sz="2800" dirty="0"/>
                  <a:t>.</a:t>
                </a:r>
              </a:p>
              <a:p>
                <a:endParaRPr lang="en-US" altLang="ko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00…00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10…00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dirty="0"/>
              </a:p>
              <a:p>
                <a:endParaRPr lang="en-US" altLang="ko-KR" sz="2800" dirty="0"/>
              </a:p>
              <a:p>
                <a:r>
                  <a:rPr lang="ko-KR" altLang="en-US" sz="2800" dirty="0"/>
                  <a:t>따라서 전체 상태를 표현 하려면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>
                        <a:latin typeface="Cambria Math" panose="02040503050406030204" pitchFamily="18" charset="0"/>
                      </a:rPr>
                      <m:t>N</m:t>
                    </m:r>
                    <m:func>
                      <m:func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ko-KR" altLang="en-US" sz="2800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800" dirty="0"/>
                  <a:t> 큐비트가 필요하다</a:t>
                </a:r>
                <a:r>
                  <a:rPr lang="en-US" altLang="ko-KR" sz="2800" dirty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1DCF3-231C-2ADF-7FFB-2BC6B6F6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3255206"/>
                <a:ext cx="11302314" cy="2677656"/>
              </a:xfrm>
              <a:prstGeom prst="rect">
                <a:avLst/>
              </a:prstGeom>
              <a:blipFill>
                <a:blip r:embed="rId2"/>
                <a:stretch>
                  <a:fillRect l="-1122" t="-2358" b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7A64E-00FA-8AA7-3355-690CA25D1B78}"/>
                  </a:ext>
                </a:extLst>
              </p:cNvPr>
              <p:cNvSpPr txBox="1"/>
              <p:nvPr/>
            </p:nvSpPr>
            <p:spPr>
              <a:xfrm>
                <a:off x="375037" y="1810306"/>
                <a:ext cx="11672583" cy="1171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ko-KR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𝑝𝑞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ko-KR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ko-KR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ko-KR" alt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ko-KR" altLang="en-US" sz="240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ko-KR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ko-KR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ko-KR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ko-KR" altLang="en-US" sz="240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ko-KR" alt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𝑝𝑞𝑟𝑠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|"/>
                                          <m:endChr m:val="⟩"/>
                                          <m:ctrlPr>
                                            <a:rPr lang="ko-KR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d>
                                        <m:dPr>
                                          <m:begChr m:val="⟨"/>
                                          <m:endChr m:val="|"/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7A64E-00FA-8AA7-3355-690CA25D1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37" y="1810306"/>
                <a:ext cx="11672583" cy="1171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65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121065-0B0A-0348-FD08-1384D8C5C38E}"/>
                  </a:ext>
                </a:extLst>
              </p:cNvPr>
              <p:cNvSpPr txBox="1"/>
              <p:nvPr/>
            </p:nvSpPr>
            <p:spPr>
              <a:xfrm>
                <a:off x="491068" y="1536818"/>
                <a:ext cx="9840416" cy="90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생</a:t>
                </a:r>
                <a14:m>
                  <m:oMath xmlns:m="http://schemas.openxmlformats.org/officeDocument/2006/math"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성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연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산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자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r>
                      <a:rPr lang="ko-KR" altLang="en-US" sz="24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 err="1"/>
                  <a:t>i</a:t>
                </a:r>
                <a:r>
                  <a:rPr lang="ko-KR" altLang="en-US" sz="2400" dirty="0"/>
                  <a:t>번째 </a:t>
                </a:r>
                <a:r>
                  <a:rPr lang="ko-KR" altLang="en-US" sz="2400" dirty="0" err="1"/>
                  <a:t>오비탈이</a:t>
                </a:r>
                <a:r>
                  <a:rPr lang="ko-KR" altLang="en-US" sz="2400" dirty="0"/>
                  <a:t> 점유된 수를 </a:t>
                </a:r>
                <a:r>
                  <a:rPr lang="en-US" altLang="ko-KR" sz="2400" dirty="0"/>
                  <a:t>1 </a:t>
                </a:r>
                <a:r>
                  <a:rPr lang="ko-KR" altLang="en-US" sz="2400" dirty="0"/>
                  <a:t>올리고 기존 </a:t>
                </a:r>
                <a:r>
                  <a:rPr lang="ko-KR" altLang="en-US" sz="2400" dirty="0" err="1"/>
                  <a:t>오비탈</a:t>
                </a:r>
                <a:r>
                  <a:rPr lang="ko-KR" altLang="en-US" sz="2400" dirty="0"/>
                  <a:t> 상태가 </a:t>
                </a:r>
                <a:r>
                  <a:rPr lang="en-US" altLang="ko-KR" sz="2400" dirty="0"/>
                  <a:t>1</a:t>
                </a:r>
                <a:r>
                  <a:rPr lang="ko-KR" altLang="en-US" sz="2400" dirty="0"/>
                  <a:t>이면 전체가 </a:t>
                </a:r>
                <a:r>
                  <a:rPr lang="en-US" altLang="ko-KR" sz="2400" dirty="0"/>
                  <a:t>0</a:t>
                </a:r>
                <a:r>
                  <a:rPr lang="ko-KR" altLang="en-US" sz="2400" dirty="0"/>
                  <a:t>이 된다</a:t>
                </a:r>
                <a:r>
                  <a:rPr lang="en-US" altLang="ko-KR" sz="2400" dirty="0"/>
                  <a:t>.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121065-0B0A-0348-FD08-1384D8C5C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8" y="1536818"/>
                <a:ext cx="9840416" cy="901209"/>
              </a:xfrm>
              <a:prstGeom prst="rect">
                <a:avLst/>
              </a:prstGeom>
              <a:blipFill>
                <a:blip r:embed="rId2"/>
                <a:stretch>
                  <a:fillRect l="-991" t="-676" r="-248" b="-148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5EE9C-2724-E186-AC33-0F552C123F64}"/>
                  </a:ext>
                </a:extLst>
              </p:cNvPr>
              <p:cNvSpPr txBox="1"/>
              <p:nvPr/>
            </p:nvSpPr>
            <p:spPr>
              <a:xfrm>
                <a:off x="1926463" y="3070397"/>
                <a:ext cx="6800708" cy="445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|⋯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⋯⟩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5EE9C-2724-E186-AC33-0F552C123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463" y="3070397"/>
                <a:ext cx="6800708" cy="445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D744E2-2F54-97C9-1598-81BF14825283}"/>
                  </a:ext>
                </a:extLst>
              </p:cNvPr>
              <p:cNvSpPr txBox="1"/>
              <p:nvPr/>
            </p:nvSpPr>
            <p:spPr>
              <a:xfrm>
                <a:off x="395057" y="4417137"/>
                <a:ext cx="9217024" cy="1450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33" dirty="0"/>
                  <a:t>Where:</a:t>
                </a:r>
              </a:p>
              <a:p>
                <a:pPr marL="380990" indent="-38099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133" dirty="0"/>
                  <a:t> : </a:t>
                </a:r>
                <a:r>
                  <a:rPr lang="en-US" altLang="ko-KR" sz="2133" dirty="0" err="1"/>
                  <a:t>i</a:t>
                </a:r>
                <a:r>
                  <a:rPr lang="ko-KR" altLang="en-US" sz="2133" dirty="0"/>
                  <a:t>번째 </a:t>
                </a:r>
                <a:r>
                  <a:rPr lang="ko-KR" altLang="en-US" sz="2133" dirty="0" err="1"/>
                  <a:t>오비탈의</a:t>
                </a:r>
                <a:r>
                  <a:rPr lang="ko-KR" altLang="en-US" sz="2133" dirty="0"/>
                  <a:t> </a:t>
                </a:r>
                <a:r>
                  <a:rPr lang="ko-KR" altLang="en-US" sz="2133" dirty="0" err="1"/>
                  <a:t>점유수</a:t>
                </a:r>
                <a:endParaRPr lang="en-US" altLang="ko-KR" sz="2133" dirty="0"/>
              </a:p>
              <a:p>
                <a:pPr marL="380990" indent="-380990"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133" dirty="0"/>
                  <a:t> </a:t>
                </a:r>
                <a:r>
                  <a:rPr lang="ko-KR" altLang="en-US" sz="2133" dirty="0"/>
                  <a:t>는 </a:t>
                </a:r>
                <a:r>
                  <a:rPr lang="ko-KR" altLang="en-US" sz="2133" dirty="0" err="1"/>
                  <a:t>오비탈의</a:t>
                </a:r>
                <a:r>
                  <a:rPr lang="ko-KR" altLang="en-US" sz="2133" dirty="0"/>
                  <a:t> 점유수가 </a:t>
                </a:r>
                <a:r>
                  <a:rPr lang="en-US" altLang="ko-KR" sz="2133" dirty="0"/>
                  <a:t>1</a:t>
                </a:r>
                <a:r>
                  <a:rPr lang="ko-KR" altLang="en-US" sz="2133" dirty="0"/>
                  <a:t>이라면 전체를 </a:t>
                </a:r>
                <a:r>
                  <a:rPr lang="en-US" altLang="ko-KR" sz="2133" dirty="0"/>
                  <a:t>0</a:t>
                </a:r>
                <a:r>
                  <a:rPr lang="ko-KR" altLang="en-US" sz="2133" dirty="0"/>
                  <a:t>으로 만든다</a:t>
                </a:r>
                <a:r>
                  <a:rPr lang="en-US" altLang="ko-KR" sz="2133" dirty="0"/>
                  <a:t>. </a:t>
                </a:r>
              </a:p>
              <a:p>
                <a:pPr marL="380990" indent="-38099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2133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133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2133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sup>
                    </m:sSup>
                  </m:oMath>
                </a14:m>
                <a:r>
                  <a:rPr lang="en-US" altLang="ko-KR" sz="2133" dirty="0"/>
                  <a:t> </a:t>
                </a:r>
                <a:r>
                  <a:rPr lang="ko-KR" altLang="en-US" sz="2133" dirty="0"/>
                  <a:t>는 전체 </a:t>
                </a:r>
                <a:r>
                  <a:rPr lang="en-US" altLang="ko-KR" sz="2133" dirty="0"/>
                  <a:t>state</a:t>
                </a:r>
                <a:r>
                  <a:rPr lang="ko-KR" altLang="en-US" sz="2133" dirty="0"/>
                  <a:t>의 </a:t>
                </a:r>
                <a:r>
                  <a:rPr lang="en-US" altLang="ko-KR" sz="2133" dirty="0"/>
                  <a:t>anti-symmetry</a:t>
                </a:r>
                <a:r>
                  <a:rPr lang="ko-KR" altLang="en-US" sz="2133" dirty="0"/>
                  <a:t>를 유지하기 위한 항이다</a:t>
                </a:r>
                <a:r>
                  <a:rPr lang="en-US" altLang="ko-KR" sz="2133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D744E2-2F54-97C9-1598-81BF14825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57" y="4417137"/>
                <a:ext cx="9217024" cy="1450269"/>
              </a:xfrm>
              <a:prstGeom prst="rect">
                <a:avLst/>
              </a:prstGeom>
              <a:blipFill>
                <a:blip r:embed="rId4"/>
                <a:stretch>
                  <a:fillRect l="-794" t="-2521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제목 1">
            <a:extLst>
              <a:ext uri="{FF2B5EF4-FFF2-40B4-BE49-F238E27FC236}">
                <a16:creationId xmlns:a16="http://schemas.microsoft.com/office/drawing/2014/main" id="{FA2F41AC-BC01-28C9-2C7F-3862ABD54240}"/>
              </a:ext>
            </a:extLst>
          </p:cNvPr>
          <p:cNvSpPr txBox="1">
            <a:spLocks/>
          </p:cNvSpPr>
          <p:nvPr/>
        </p:nvSpPr>
        <p:spPr>
          <a:xfrm>
            <a:off x="461318" y="715101"/>
            <a:ext cx="11197282" cy="8217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Fermionic Creation Operators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83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121065-0B0A-0348-FD08-1384D8C5C38E}"/>
                  </a:ext>
                </a:extLst>
              </p:cNvPr>
              <p:cNvSpPr txBox="1"/>
              <p:nvPr/>
            </p:nvSpPr>
            <p:spPr>
              <a:xfrm>
                <a:off x="491068" y="1536818"/>
                <a:ext cx="9840416" cy="837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소</a:t>
                </a:r>
                <a14:m>
                  <m:oMath xmlns:m="http://schemas.openxmlformats.org/officeDocument/2006/math">
                    <m:r>
                      <a:rPr lang="ko-KR" altLang="en-US" sz="2400" b="0" i="1" dirty="0">
                        <a:latin typeface="Cambria Math" panose="02040503050406030204" pitchFamily="18" charset="0"/>
                      </a:rPr>
                      <m:t>멸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연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산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자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24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 err="1"/>
                  <a:t>i</a:t>
                </a:r>
                <a:r>
                  <a:rPr lang="ko-KR" altLang="en-US" sz="2400" dirty="0"/>
                  <a:t>번째 </a:t>
                </a:r>
                <a:r>
                  <a:rPr lang="ko-KR" altLang="en-US" sz="2400" dirty="0" err="1"/>
                  <a:t>오비탈이</a:t>
                </a:r>
                <a:r>
                  <a:rPr lang="ko-KR" altLang="en-US" sz="2400" dirty="0"/>
                  <a:t> 점유된 수를 </a:t>
                </a:r>
                <a:r>
                  <a:rPr lang="en-US" altLang="ko-KR" sz="2400" dirty="0"/>
                  <a:t>1 </a:t>
                </a:r>
                <a:r>
                  <a:rPr lang="ko-KR" altLang="en-US" sz="2400" dirty="0"/>
                  <a:t>내리고 기존 </a:t>
                </a:r>
                <a:r>
                  <a:rPr lang="ko-KR" altLang="en-US" sz="2400" dirty="0" err="1"/>
                  <a:t>오비탈</a:t>
                </a:r>
                <a:r>
                  <a:rPr lang="ko-KR" altLang="en-US" sz="2400" dirty="0"/>
                  <a:t> 상태가 </a:t>
                </a:r>
                <a:r>
                  <a:rPr lang="en-US" altLang="ko-KR" sz="2400" dirty="0"/>
                  <a:t>0</a:t>
                </a:r>
                <a:r>
                  <a:rPr lang="ko-KR" altLang="en-US" sz="2400" dirty="0"/>
                  <a:t>이면 전체가 </a:t>
                </a:r>
                <a:r>
                  <a:rPr lang="en-US" altLang="ko-KR" sz="2400" dirty="0"/>
                  <a:t>0</a:t>
                </a:r>
                <a:r>
                  <a:rPr lang="ko-KR" altLang="en-US" sz="2400" dirty="0"/>
                  <a:t>이 된다</a:t>
                </a:r>
                <a:r>
                  <a:rPr lang="en-US" altLang="ko-KR" sz="2400" dirty="0"/>
                  <a:t>.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121065-0B0A-0348-FD08-1384D8C5C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8" y="1536818"/>
                <a:ext cx="9840416" cy="837922"/>
              </a:xfrm>
              <a:prstGeom prst="rect">
                <a:avLst/>
              </a:prstGeom>
              <a:blipFill>
                <a:blip r:embed="rId2"/>
                <a:stretch>
                  <a:fillRect l="-991" t="-5072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5EE9C-2724-E186-AC33-0F552C123F64}"/>
                  </a:ext>
                </a:extLst>
              </p:cNvPr>
              <p:cNvSpPr txBox="1"/>
              <p:nvPr/>
            </p:nvSpPr>
            <p:spPr>
              <a:xfrm>
                <a:off x="1926463" y="3070397"/>
                <a:ext cx="5956567" cy="41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|⋯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⋯⟩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5EE9C-2724-E186-AC33-0F552C123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463" y="3070397"/>
                <a:ext cx="5956567" cy="419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D744E2-2F54-97C9-1598-81BF14825283}"/>
                  </a:ext>
                </a:extLst>
              </p:cNvPr>
              <p:cNvSpPr txBox="1"/>
              <p:nvPr/>
            </p:nvSpPr>
            <p:spPr>
              <a:xfrm>
                <a:off x="395057" y="4417137"/>
                <a:ext cx="9217024" cy="1450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33" dirty="0"/>
                  <a:t>Where:</a:t>
                </a:r>
              </a:p>
              <a:p>
                <a:pPr marL="380990" indent="-38099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133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133" dirty="0"/>
                  <a:t> : </a:t>
                </a:r>
                <a:r>
                  <a:rPr lang="en-US" altLang="ko-KR" sz="2133" dirty="0" err="1"/>
                  <a:t>i</a:t>
                </a:r>
                <a:r>
                  <a:rPr lang="ko-KR" altLang="en-US" sz="2133" dirty="0"/>
                  <a:t>번째 </a:t>
                </a:r>
                <a:r>
                  <a:rPr lang="ko-KR" altLang="en-US" sz="2133" dirty="0" err="1"/>
                  <a:t>오비탈의</a:t>
                </a:r>
                <a:r>
                  <a:rPr lang="ko-KR" altLang="en-US" sz="2133" dirty="0"/>
                  <a:t> </a:t>
                </a:r>
                <a:r>
                  <a:rPr lang="ko-KR" altLang="en-US" sz="2133" dirty="0" err="1"/>
                  <a:t>점유수</a:t>
                </a:r>
                <a:endParaRPr lang="en-US" altLang="ko-KR" sz="2133" dirty="0"/>
              </a:p>
              <a:p>
                <a:pPr marL="380990" indent="-38099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133" dirty="0"/>
                  <a:t>는 </a:t>
                </a:r>
                <a:r>
                  <a:rPr lang="ko-KR" altLang="en-US" sz="2133" dirty="0" err="1"/>
                  <a:t>오비탈의</a:t>
                </a:r>
                <a:r>
                  <a:rPr lang="ko-KR" altLang="en-US" sz="2133" dirty="0"/>
                  <a:t> 점유수가 </a:t>
                </a:r>
                <a:r>
                  <a:rPr lang="en-US" altLang="ko-KR" sz="2133" dirty="0"/>
                  <a:t>0</a:t>
                </a:r>
                <a:r>
                  <a:rPr lang="ko-KR" altLang="en-US" sz="2133" dirty="0"/>
                  <a:t>이라면 전체를 </a:t>
                </a:r>
                <a:r>
                  <a:rPr lang="en-US" altLang="ko-KR" sz="2133" dirty="0"/>
                  <a:t>0</a:t>
                </a:r>
                <a:r>
                  <a:rPr lang="ko-KR" altLang="en-US" sz="2133" dirty="0"/>
                  <a:t>으로 만든다</a:t>
                </a:r>
                <a:r>
                  <a:rPr lang="en-US" altLang="ko-KR" sz="2133" dirty="0"/>
                  <a:t>. </a:t>
                </a:r>
              </a:p>
              <a:p>
                <a:pPr marL="380990" indent="-38099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2133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133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2133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sup>
                    </m:sSup>
                  </m:oMath>
                </a14:m>
                <a:r>
                  <a:rPr lang="en-US" altLang="ko-KR" sz="2133" dirty="0"/>
                  <a:t> </a:t>
                </a:r>
                <a:r>
                  <a:rPr lang="ko-KR" altLang="en-US" sz="2133" dirty="0"/>
                  <a:t>는 전체 </a:t>
                </a:r>
                <a:r>
                  <a:rPr lang="en-US" altLang="ko-KR" sz="2133" dirty="0"/>
                  <a:t>state</a:t>
                </a:r>
                <a:r>
                  <a:rPr lang="ko-KR" altLang="en-US" sz="2133" dirty="0"/>
                  <a:t>의 </a:t>
                </a:r>
                <a:r>
                  <a:rPr lang="en-US" altLang="ko-KR" sz="2133" dirty="0"/>
                  <a:t>anti-symmetry</a:t>
                </a:r>
                <a:r>
                  <a:rPr lang="ko-KR" altLang="en-US" sz="2133" dirty="0"/>
                  <a:t>를 유지하기 위한 항이다</a:t>
                </a:r>
                <a:r>
                  <a:rPr lang="en-US" altLang="ko-KR" sz="2133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D744E2-2F54-97C9-1598-81BF14825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57" y="4417137"/>
                <a:ext cx="9217024" cy="1450269"/>
              </a:xfrm>
              <a:prstGeom prst="rect">
                <a:avLst/>
              </a:prstGeom>
              <a:blipFill>
                <a:blip r:embed="rId4"/>
                <a:stretch>
                  <a:fillRect l="-794" t="-2521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제목 1">
            <a:extLst>
              <a:ext uri="{FF2B5EF4-FFF2-40B4-BE49-F238E27FC236}">
                <a16:creationId xmlns:a16="http://schemas.microsoft.com/office/drawing/2014/main" id="{FA2F41AC-BC01-28C9-2C7F-3862ABD54240}"/>
              </a:ext>
            </a:extLst>
          </p:cNvPr>
          <p:cNvSpPr txBox="1">
            <a:spLocks/>
          </p:cNvSpPr>
          <p:nvPr/>
        </p:nvSpPr>
        <p:spPr>
          <a:xfrm>
            <a:off x="461318" y="715101"/>
            <a:ext cx="11197282" cy="8217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Fermionic Annihilation Operators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79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67363-94AF-6C3B-60C1-795FF632AAC9}"/>
                  </a:ext>
                </a:extLst>
              </p:cNvPr>
              <p:cNvSpPr txBox="1"/>
              <p:nvPr/>
            </p:nvSpPr>
            <p:spPr>
              <a:xfrm>
                <a:off x="461318" y="1536818"/>
                <a:ext cx="9217024" cy="520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133" dirty="0"/>
                  <a:t>먼저 소</a:t>
                </a:r>
                <a14:m>
                  <m:oMath xmlns:m="http://schemas.openxmlformats.org/officeDocument/2006/math">
                    <m:r>
                      <a:rPr lang="ko-KR" altLang="en-US" sz="2133" b="0" i="1" dirty="0" smtClean="0">
                        <a:latin typeface="Cambria Math" panose="02040503050406030204" pitchFamily="18" charset="0"/>
                      </a:rPr>
                      <m:t>멸</m:t>
                    </m:r>
                    <m:r>
                      <a:rPr lang="en-US" altLang="ko-KR" sz="2133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133" i="1" dirty="0">
                        <a:latin typeface="Cambria Math" panose="02040503050406030204" pitchFamily="18" charset="0"/>
                      </a:rPr>
                      <m:t>연</m:t>
                    </m:r>
                    <m:r>
                      <a:rPr lang="ko-KR" altLang="en-US" sz="2133" i="1" dirty="0" smtClean="0">
                        <a:latin typeface="Cambria Math" panose="02040503050406030204" pitchFamily="18" charset="0"/>
                      </a:rPr>
                      <m:t>산</m:t>
                    </m:r>
                    <m:r>
                      <a:rPr lang="ko-KR" altLang="en-US" sz="2133" i="1" dirty="0">
                        <a:latin typeface="Cambria Math" panose="02040503050406030204" pitchFamily="18" charset="0"/>
                      </a:rPr>
                      <m:t>자</m:t>
                    </m:r>
                    <m:r>
                      <a:rPr lang="en-US" altLang="ko-KR" sz="2133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2133" i="1" smtClean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sz="2133" dirty="0"/>
                  <a:t> </a:t>
                </a:r>
                <a:r>
                  <a:rPr lang="ko-KR" altLang="en-US" sz="2133" dirty="0"/>
                  <a:t>생성 연산자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r>
                      <a:rPr lang="en-US" altLang="ko-KR" sz="2133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133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sz="2133" dirty="0"/>
                  <a:t> 정의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67363-94AF-6C3B-60C1-795FF632A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1536818"/>
                <a:ext cx="9217024" cy="520271"/>
              </a:xfrm>
              <a:prstGeom prst="rect">
                <a:avLst/>
              </a:prstGeom>
              <a:blipFill>
                <a:blip r:embed="rId2"/>
                <a:stretch>
                  <a:fillRect l="-794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67CA1E-7DBD-B1CB-287F-BFC15CA54E88}"/>
                  </a:ext>
                </a:extLst>
              </p:cNvPr>
              <p:cNvSpPr txBox="1"/>
              <p:nvPr/>
            </p:nvSpPr>
            <p:spPr>
              <a:xfrm>
                <a:off x="1901478" y="2240788"/>
                <a:ext cx="523040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67CA1E-7DBD-B1CB-287F-BFC15CA5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478" y="2240788"/>
                <a:ext cx="523040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F95D61-E6FB-F08B-DF4A-67A021F284FF}"/>
                  </a:ext>
                </a:extLst>
              </p:cNvPr>
              <p:cNvSpPr txBox="1"/>
              <p:nvPr/>
            </p:nvSpPr>
            <p:spPr>
              <a:xfrm>
                <a:off x="1345138" y="3217567"/>
                <a:ext cx="6099077" cy="573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F95D61-E6FB-F08B-DF4A-67A021F28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138" y="3217567"/>
                <a:ext cx="6099077" cy="573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057A8B-9507-6B77-2A15-5D54CF8412B5}"/>
                  </a:ext>
                </a:extLst>
              </p:cNvPr>
              <p:cNvSpPr txBox="1"/>
              <p:nvPr/>
            </p:nvSpPr>
            <p:spPr>
              <a:xfrm>
                <a:off x="842282" y="4417139"/>
                <a:ext cx="7104789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2400" dirty="0"/>
                  <a:t> : Dirac delta function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057A8B-9507-6B77-2A15-5D54CF841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82" y="4417139"/>
                <a:ext cx="7104789" cy="491417"/>
              </a:xfrm>
              <a:prstGeom prst="rect">
                <a:avLst/>
              </a:prstGeom>
              <a:blipFill>
                <a:blip r:embed="rId5"/>
                <a:stretch>
                  <a:fillRect l="-1286" t="-11250" b="-2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A5C92-46AC-7027-6039-2CB1B564ABBB}"/>
              </a:ext>
            </a:extLst>
          </p:cNvPr>
          <p:cNvSpPr txBox="1"/>
          <p:nvPr/>
        </p:nvSpPr>
        <p:spPr>
          <a:xfrm>
            <a:off x="1345138" y="5160047"/>
            <a:ext cx="8233504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b="1" dirty="0">
                <a:sym typeface="Wingdings" panose="05000000000000000000" pitchFamily="2" charset="2"/>
              </a:rPr>
              <a:t> Fermionic</a:t>
            </a:r>
            <a:r>
              <a:rPr lang="ko-KR" altLang="en-US" sz="2133" b="1" dirty="0">
                <a:sym typeface="Wingdings" panose="05000000000000000000" pitchFamily="2" charset="2"/>
              </a:rPr>
              <a:t> </a:t>
            </a:r>
            <a:r>
              <a:rPr lang="en-US" altLang="ko-KR" sz="2133" b="1" dirty="0">
                <a:sym typeface="Wingdings" panose="05000000000000000000" pitchFamily="2" charset="2"/>
              </a:rPr>
              <a:t>operator</a:t>
            </a:r>
            <a:r>
              <a:rPr lang="ko-KR" altLang="en-US" sz="2133" b="1" dirty="0">
                <a:sym typeface="Wingdings" panose="05000000000000000000" pitchFamily="2" charset="2"/>
              </a:rPr>
              <a:t>이 서로 </a:t>
            </a:r>
            <a:r>
              <a:rPr lang="en-US" altLang="ko-KR" sz="2133" b="1" dirty="0">
                <a:sym typeface="Wingdings" panose="05000000000000000000" pitchFamily="2" charset="2"/>
              </a:rPr>
              <a:t>antisymmetric </a:t>
            </a:r>
            <a:r>
              <a:rPr lang="ko-KR" altLang="en-US" sz="2133" b="1" dirty="0">
                <a:sym typeface="Wingdings" panose="05000000000000000000" pitchFamily="2" charset="2"/>
              </a:rPr>
              <a:t>해서 파동함수의 </a:t>
            </a:r>
            <a:r>
              <a:rPr lang="en-US" altLang="ko-KR" sz="2133" b="1" dirty="0" err="1">
                <a:sym typeface="Wingdings" panose="05000000000000000000" pitchFamily="2" charset="2"/>
              </a:rPr>
              <a:t>antisymmetry</a:t>
            </a:r>
            <a:r>
              <a:rPr lang="ko-KR" altLang="en-US" sz="2133" b="1" dirty="0">
                <a:sym typeface="Wingdings" panose="05000000000000000000" pitchFamily="2" charset="2"/>
              </a:rPr>
              <a:t>를 만족할 수 있음</a:t>
            </a:r>
            <a:r>
              <a:rPr lang="en-US" altLang="ko-KR" sz="2133" b="1" dirty="0">
                <a:sym typeface="Wingdings" panose="05000000000000000000" pitchFamily="2" charset="2"/>
              </a:rPr>
              <a:t>.</a:t>
            </a:r>
            <a:endParaRPr lang="ko-KR" altLang="en-US" sz="2133" b="1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ADEF342-9294-0DC0-10C4-20267CFBA6E4}"/>
              </a:ext>
            </a:extLst>
          </p:cNvPr>
          <p:cNvSpPr txBox="1">
            <a:spLocks/>
          </p:cNvSpPr>
          <p:nvPr/>
        </p:nvSpPr>
        <p:spPr>
          <a:xfrm>
            <a:off x="461318" y="715101"/>
            <a:ext cx="11197282" cy="8217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Fermionic Creation and Annihilation Operators 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0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2483707" cy="8217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4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이차전지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44D300-DE77-EAB6-4FE1-31ADC33A4BF3}"/>
              </a:ext>
            </a:extLst>
          </p:cNvPr>
          <p:cNvGrpSpPr/>
          <p:nvPr/>
        </p:nvGrpSpPr>
        <p:grpSpPr>
          <a:xfrm>
            <a:off x="1197961" y="2920230"/>
            <a:ext cx="1420098" cy="634506"/>
            <a:chOff x="1311680" y="3066763"/>
            <a:chExt cx="1420098" cy="6345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055CBF-E61A-0BD5-6811-F655C1C16F68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DE3DD7-538F-7E27-77EA-61199A1D3B4F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207BA86-E420-ABD5-2263-CE5290938A03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207BA86-E420-ABD5-2263-CE5290938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2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E271B4C-559C-FF2B-304A-FA10F04AA05F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A6B698C2-4C95-1667-19E1-8113D3BEF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291B47-B2D6-92DA-E1DE-994E195A53E8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048A0F-8CA6-6623-E411-E1C3B6721AF2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048A0F-8CA6-6623-E411-E1C3B6721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06776B3F-341E-312C-37C8-905C15CDE2D5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18B61E7-7164-0A1B-A6DE-0F7AE9DA4ADC}"/>
              </a:ext>
            </a:extLst>
          </p:cNvPr>
          <p:cNvCxnSpPr>
            <a:cxnSpLocks/>
          </p:cNvCxnSpPr>
          <p:nvPr/>
        </p:nvCxnSpPr>
        <p:spPr>
          <a:xfrm>
            <a:off x="3288650" y="2957491"/>
            <a:ext cx="0" cy="21341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73DD55-3A11-B3A8-D97D-1290E94E89EE}"/>
              </a:ext>
            </a:extLst>
          </p:cNvPr>
          <p:cNvSpPr/>
          <p:nvPr/>
        </p:nvSpPr>
        <p:spPr>
          <a:xfrm>
            <a:off x="898859" y="2919582"/>
            <a:ext cx="299102" cy="21480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E6A05F7C-A7BD-2F11-D938-ABA2A94071D4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2915976" y="556596"/>
            <a:ext cx="495421" cy="423055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900778-3256-0A98-0EB5-463AA236E9E8}"/>
              </a:ext>
            </a:extLst>
          </p:cNvPr>
          <p:cNvSpPr/>
          <p:nvPr/>
        </p:nvSpPr>
        <p:spPr>
          <a:xfrm>
            <a:off x="5129409" y="2950527"/>
            <a:ext cx="299102" cy="214807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0A38F51-F6EF-A3D2-827A-E4BC6F400970}"/>
              </a:ext>
            </a:extLst>
          </p:cNvPr>
          <p:cNvCxnSpPr>
            <a:endCxn id="28" idx="0"/>
          </p:cNvCxnSpPr>
          <p:nvPr/>
        </p:nvCxnSpPr>
        <p:spPr>
          <a:xfrm>
            <a:off x="5278960" y="2424161"/>
            <a:ext cx="0" cy="52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0C375-4630-9432-D19E-3972772C9E22}"/>
              </a:ext>
            </a:extLst>
          </p:cNvPr>
          <p:cNvGrpSpPr/>
          <p:nvPr/>
        </p:nvGrpSpPr>
        <p:grpSpPr>
          <a:xfrm>
            <a:off x="1235825" y="3546674"/>
            <a:ext cx="1420098" cy="634506"/>
            <a:chOff x="1311680" y="3066763"/>
            <a:chExt cx="1420098" cy="6345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4CB869-C46F-0D0B-6BEA-0677CA5F8C6A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68575469-0E60-B5AA-EAAD-BA6C6EA15540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A42AD8B5-D944-7ABA-6ACD-8E6A10B94FAA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57E29638-6E65-A0AE-B2D0-F6E041A1C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3C61C5-EFA9-CB36-684D-E8FD471949B5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53A609E3-99B3-E531-9662-FB4E6890031E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AC4C042-81F6-BF42-0DB4-A97B79ECB541}"/>
              </a:ext>
            </a:extLst>
          </p:cNvPr>
          <p:cNvGrpSpPr/>
          <p:nvPr/>
        </p:nvGrpSpPr>
        <p:grpSpPr>
          <a:xfrm>
            <a:off x="1168286" y="4235883"/>
            <a:ext cx="1420098" cy="634506"/>
            <a:chOff x="1311680" y="3066763"/>
            <a:chExt cx="1420098" cy="6345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6404DC-1666-3B81-9B9F-68B68C700424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D9677840-99C1-BC4A-94BE-416DC3812A64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F307716-3CBA-26AD-578E-57FEE13C4EB4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F307716-3CBA-26AD-578E-57FEE13C4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BA082C3C-139B-B929-C705-8E5FC623213F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32E6997D-C6EE-431D-CDF7-B454083D0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393F39A-93F0-5639-C88A-1A1603E8777C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F15432F-B974-2087-6FFC-3B0CEBB7D34B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F15432F-B974-2087-6FFC-3B0CEBB7D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948E313A-1631-84A6-5736-A00E1857D454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EB046D-7164-CA10-0547-42ABF07CDFAC}"/>
              </a:ext>
            </a:extLst>
          </p:cNvPr>
          <p:cNvGrpSpPr/>
          <p:nvPr/>
        </p:nvGrpSpPr>
        <p:grpSpPr>
          <a:xfrm>
            <a:off x="6399365" y="2931293"/>
            <a:ext cx="2653494" cy="646096"/>
            <a:chOff x="1311680" y="3066763"/>
            <a:chExt cx="2653494" cy="6460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17BD31-642A-0BAE-19D8-83522715F67C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B291D3A3-BD97-5926-514A-5E6544E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DD49C7-86AB-0960-3C18-F0AF96684664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DD49C7-86AB-0960-3C18-F0AF96684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278B3B6-718A-C38D-7904-ED934171C3AD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AE815159-8109-9B04-982C-94EDD8FC9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B0E523-FD61-D631-3E05-26D7A9E4A185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4E3908-B850-B8A3-5967-DFEF38CF8527}"/>
                    </a:ext>
                  </a:extLst>
                </p:cNvPr>
                <p:cNvSpPr txBox="1"/>
                <p:nvPr/>
              </p:nvSpPr>
              <p:spPr>
                <a:xfrm>
                  <a:off x="3503319" y="337430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4E3908-B850-B8A3-5967-DFEF38CF85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3319" y="3374305"/>
                  <a:ext cx="461855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35D687D1-01AA-8D91-D54B-BD488AC7DF04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24AE9BB-CCE3-FC81-A017-C6FED806A05F}"/>
              </a:ext>
            </a:extLst>
          </p:cNvPr>
          <p:cNvCxnSpPr>
            <a:cxnSpLocks/>
          </p:cNvCxnSpPr>
          <p:nvPr/>
        </p:nvCxnSpPr>
        <p:spPr>
          <a:xfrm>
            <a:off x="8490054" y="2968554"/>
            <a:ext cx="0" cy="21341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88B80B-9F41-39AD-E32A-489EE280A150}"/>
              </a:ext>
            </a:extLst>
          </p:cNvPr>
          <p:cNvSpPr/>
          <p:nvPr/>
        </p:nvSpPr>
        <p:spPr>
          <a:xfrm>
            <a:off x="6100263" y="2930645"/>
            <a:ext cx="299102" cy="21480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CB10DDD6-7488-0B76-1DF8-D4AC428F3782}"/>
              </a:ext>
            </a:extLst>
          </p:cNvPr>
          <p:cNvCxnSpPr>
            <a:cxnSpLocks/>
            <a:stCxn id="31" idx="0"/>
          </p:cNvCxnSpPr>
          <p:nvPr/>
        </p:nvCxnSpPr>
        <p:spPr>
          <a:xfrm rot="5400000" flipH="1" flipV="1">
            <a:off x="8117380" y="567659"/>
            <a:ext cx="495421" cy="423055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665AE5F-6469-D2E8-087A-DBBEF8B9FBC6}"/>
              </a:ext>
            </a:extLst>
          </p:cNvPr>
          <p:cNvSpPr/>
          <p:nvPr/>
        </p:nvSpPr>
        <p:spPr>
          <a:xfrm>
            <a:off x="10330813" y="2961590"/>
            <a:ext cx="299102" cy="214807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36D6D0E2-CD1F-3B86-22EE-1784BAD6059A}"/>
              </a:ext>
            </a:extLst>
          </p:cNvPr>
          <p:cNvCxnSpPr>
            <a:endCxn id="58" idx="0"/>
          </p:cNvCxnSpPr>
          <p:nvPr/>
        </p:nvCxnSpPr>
        <p:spPr>
          <a:xfrm>
            <a:off x="10480364" y="2435224"/>
            <a:ext cx="0" cy="52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92CDAF4-C82D-07C3-05DF-119994C08EAB}"/>
              </a:ext>
            </a:extLst>
          </p:cNvPr>
          <p:cNvGrpSpPr/>
          <p:nvPr/>
        </p:nvGrpSpPr>
        <p:grpSpPr>
          <a:xfrm>
            <a:off x="6437229" y="3557737"/>
            <a:ext cx="1420098" cy="634506"/>
            <a:chOff x="1311680" y="3066763"/>
            <a:chExt cx="1420098" cy="63450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457BB7-463E-9B25-E99C-9CDBC9629DA4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B3B4A20B-5478-7977-6529-95C3FD179426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04A497C-78D7-1275-C01E-121A48FB3B30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04A497C-78D7-1275-C01E-121A48FB3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6CDB6DDB-B0E0-C73D-EF9B-C6815BD687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D66A1B1-4762-E846-E7F4-D3925F87B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B5EB04-F994-6C45-B31E-F322EEE0BEB7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E35E827-3F0A-ADDE-AA20-85B279FA30A6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E35E827-3F0A-ADDE-AA20-85B279FA30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B8506BA-97F8-741F-A5CE-42F0509B31D9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2936CE4-64E3-F469-31B2-E99FA6EA0E3B}"/>
              </a:ext>
            </a:extLst>
          </p:cNvPr>
          <p:cNvSpPr txBox="1"/>
          <p:nvPr/>
        </p:nvSpPr>
        <p:spPr>
          <a:xfrm>
            <a:off x="6655758" y="4542898"/>
            <a:ext cx="461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/>
              <a:t>Co</a:t>
            </a:r>
            <a:endParaRPr kumimoji="1" lang="ko-KR" altLang="en-US" sz="1600" b="1" dirty="0"/>
          </a:p>
        </p:txBody>
      </p: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9011F908-0B4F-6E35-002F-E0C456700CD2}"/>
              </a:ext>
            </a:extLst>
          </p:cNvPr>
          <p:cNvCxnSpPr>
            <a:cxnSpLocks/>
          </p:cNvCxnSpPr>
          <p:nvPr/>
        </p:nvCxnSpPr>
        <p:spPr>
          <a:xfrm>
            <a:off x="6619502" y="4490410"/>
            <a:ext cx="168494" cy="1325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B4C5C02-165D-8877-8FBF-0CEC5B988B98}"/>
                  </a:ext>
                </a:extLst>
              </p:cNvPr>
              <p:cNvSpPr txBox="1"/>
              <p:nvPr/>
            </p:nvSpPr>
            <p:spPr>
              <a:xfrm>
                <a:off x="6998326" y="4257362"/>
                <a:ext cx="3422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B4C5C02-165D-8877-8FBF-0CEC5B988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26" y="4257362"/>
                <a:ext cx="342218" cy="338554"/>
              </a:xfrm>
              <a:prstGeom prst="rect">
                <a:avLst/>
              </a:prstGeom>
              <a:blipFill>
                <a:blip r:embed="rId12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A6029446-79D7-D763-5251-D50A4674DE50}"/>
              </a:ext>
            </a:extLst>
          </p:cNvPr>
          <p:cNvCxnSpPr>
            <a:cxnSpLocks/>
          </p:cNvCxnSpPr>
          <p:nvPr/>
        </p:nvCxnSpPr>
        <p:spPr>
          <a:xfrm>
            <a:off x="7229133" y="4516361"/>
            <a:ext cx="168494" cy="1325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609E1625-C240-8FBB-F19F-66229863CD5B}"/>
              </a:ext>
            </a:extLst>
          </p:cNvPr>
          <p:cNvCxnSpPr>
            <a:cxnSpLocks/>
          </p:cNvCxnSpPr>
          <p:nvPr/>
        </p:nvCxnSpPr>
        <p:spPr>
          <a:xfrm flipV="1">
            <a:off x="6949560" y="4536403"/>
            <a:ext cx="125280" cy="924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1A29DEE-F703-E3F9-63C7-38D1D9308B57}"/>
              </a:ext>
            </a:extLst>
          </p:cNvPr>
          <p:cNvSpPr txBox="1"/>
          <p:nvPr/>
        </p:nvSpPr>
        <p:spPr>
          <a:xfrm>
            <a:off x="6369690" y="4246946"/>
            <a:ext cx="342218" cy="2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/>
              <a:t>O</a:t>
            </a:r>
            <a:endParaRPr kumimoji="1" lang="ko-KR" altLang="en-US" sz="1600" b="1" dirty="0"/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8DAE19A3-EAA9-32CE-9CBD-846979BF4415}"/>
              </a:ext>
            </a:extLst>
          </p:cNvPr>
          <p:cNvCxnSpPr>
            <a:cxnSpLocks/>
          </p:cNvCxnSpPr>
          <p:nvPr/>
        </p:nvCxnSpPr>
        <p:spPr>
          <a:xfrm>
            <a:off x="6590175" y="4505471"/>
            <a:ext cx="168494" cy="1325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694F968-DFA0-DBE3-F2C7-F11C97C75899}"/>
                  </a:ext>
                </a:extLst>
              </p:cNvPr>
              <p:cNvSpPr txBox="1"/>
              <p:nvPr/>
            </p:nvSpPr>
            <p:spPr>
              <a:xfrm>
                <a:off x="9909565" y="3020848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694F968-DFA0-DBE3-F2C7-F11C97C7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65" y="3020848"/>
                <a:ext cx="46185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CEDF64F-3F60-CF94-DD38-82847683AD56}"/>
                  </a:ext>
                </a:extLst>
              </p:cNvPr>
              <p:cNvSpPr txBox="1"/>
              <p:nvPr/>
            </p:nvSpPr>
            <p:spPr>
              <a:xfrm>
                <a:off x="9914450" y="3515135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CEDF64F-3F60-CF94-DD38-82847683A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450" y="3515135"/>
                <a:ext cx="461855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1A05006-2FBB-7439-1847-4E4F801F5FBE}"/>
                  </a:ext>
                </a:extLst>
              </p:cNvPr>
              <p:cNvSpPr txBox="1"/>
              <p:nvPr/>
            </p:nvSpPr>
            <p:spPr>
              <a:xfrm>
                <a:off x="9924019" y="4088085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1A05006-2FBB-7439-1847-4E4F801F5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019" y="4088085"/>
                <a:ext cx="461855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AE5D2F2-A80E-ED42-D867-4B055CD7DED8}"/>
                  </a:ext>
                </a:extLst>
              </p:cNvPr>
              <p:cNvSpPr txBox="1"/>
              <p:nvPr/>
            </p:nvSpPr>
            <p:spPr>
              <a:xfrm>
                <a:off x="9916642" y="4765394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AE5D2F2-A80E-ED42-D867-4B055CD7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642" y="4765394"/>
                <a:ext cx="461855" cy="338554"/>
              </a:xfrm>
              <a:prstGeom prst="rect">
                <a:avLst/>
              </a:prstGeom>
              <a:blipFill>
                <a:blip r:embed="rId1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2B9ED2E-86E9-109F-A476-4C0F9CD90513}"/>
                  </a:ext>
                </a:extLst>
              </p:cNvPr>
              <p:cNvSpPr txBox="1"/>
              <p:nvPr/>
            </p:nvSpPr>
            <p:spPr>
              <a:xfrm>
                <a:off x="4707547" y="3026790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2B9ED2E-86E9-109F-A476-4C0F9CD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547" y="3026790"/>
                <a:ext cx="461855" cy="338554"/>
              </a:xfrm>
              <a:prstGeom prst="rect">
                <a:avLst/>
              </a:prstGeom>
              <a:blipFill>
                <a:blip r:embed="rId1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5E55B9-AFF7-E338-21B2-E6786D69373C}"/>
                  </a:ext>
                </a:extLst>
              </p:cNvPr>
              <p:cNvSpPr txBox="1"/>
              <p:nvPr/>
            </p:nvSpPr>
            <p:spPr>
              <a:xfrm>
                <a:off x="4712432" y="3521077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5E55B9-AFF7-E338-21B2-E6786D693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432" y="3521077"/>
                <a:ext cx="461855" cy="338554"/>
              </a:xfrm>
              <a:prstGeom prst="rect">
                <a:avLst/>
              </a:prstGeom>
              <a:blipFill>
                <a:blip r:embed="rId1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9BED238-BDC9-A55B-E1A6-C323A7CF0FD6}"/>
                  </a:ext>
                </a:extLst>
              </p:cNvPr>
              <p:cNvSpPr txBox="1"/>
              <p:nvPr/>
            </p:nvSpPr>
            <p:spPr>
              <a:xfrm>
                <a:off x="4722001" y="4094027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9BED238-BDC9-A55B-E1A6-C323A7CF0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001" y="4094027"/>
                <a:ext cx="461855" cy="338554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CC1309-1F66-E8F9-7397-D0A410E813C9}"/>
                  </a:ext>
                </a:extLst>
              </p:cNvPr>
              <p:cNvSpPr txBox="1"/>
              <p:nvPr/>
            </p:nvSpPr>
            <p:spPr>
              <a:xfrm>
                <a:off x="4694780" y="4712175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CC1309-1F66-E8F9-7397-D0A410E81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780" y="4712175"/>
                <a:ext cx="461855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109D749-5F87-3419-EB1B-20F0982EFF45}"/>
                  </a:ext>
                </a:extLst>
              </p:cNvPr>
              <p:cNvSpPr txBox="1"/>
              <p:nvPr/>
            </p:nvSpPr>
            <p:spPr>
              <a:xfrm>
                <a:off x="7874238" y="4556696"/>
                <a:ext cx="461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1" i="1" dirty="0" smtClean="0"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p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109D749-5F87-3419-EB1B-20F0982EF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238" y="4556696"/>
                <a:ext cx="461855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2A20CEEC-52EB-D804-1FE7-D65035B6AE68}"/>
              </a:ext>
            </a:extLst>
          </p:cNvPr>
          <p:cNvCxnSpPr>
            <a:cxnSpLocks/>
          </p:cNvCxnSpPr>
          <p:nvPr/>
        </p:nvCxnSpPr>
        <p:spPr>
          <a:xfrm rot="10800000">
            <a:off x="7845462" y="3422650"/>
            <a:ext cx="789322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그림 51" descr="라인, 디자인이(가) 표시된 사진&#10;&#10;자동 생성된 설명">
            <a:extLst>
              <a:ext uri="{FF2B5EF4-FFF2-40B4-BE49-F238E27FC236}">
                <a16:creationId xmlns:a16="http://schemas.microsoft.com/office/drawing/2014/main" id="{AB080779-A923-28A0-9F99-56FAF5C4699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99493" y="2295172"/>
            <a:ext cx="738129" cy="279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DB3DEF5-5946-6888-0A93-60AD812D95F5}"/>
                  </a:ext>
                </a:extLst>
              </p:cNvPr>
              <p:cNvSpPr/>
              <p:nvPr/>
            </p:nvSpPr>
            <p:spPr>
              <a:xfrm>
                <a:off x="9674641" y="2248353"/>
                <a:ext cx="434340" cy="402308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DB3DEF5-5946-6888-0A93-60AD812D9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41" y="2248353"/>
                <a:ext cx="434340" cy="402308"/>
              </a:xfrm>
              <a:prstGeom prst="ellipse">
                <a:avLst/>
              </a:prstGeom>
              <a:blipFill>
                <a:blip r:embed="rId2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구부러진 연결선[U] 56">
            <a:extLst>
              <a:ext uri="{FF2B5EF4-FFF2-40B4-BE49-F238E27FC236}">
                <a16:creationId xmlns:a16="http://schemas.microsoft.com/office/drawing/2014/main" id="{22BEC3D5-E2B4-6149-1DEF-112590A7C839}"/>
              </a:ext>
            </a:extLst>
          </p:cNvPr>
          <p:cNvCxnSpPr>
            <a:cxnSpLocks/>
          </p:cNvCxnSpPr>
          <p:nvPr/>
        </p:nvCxnSpPr>
        <p:spPr>
          <a:xfrm rot="10800000">
            <a:off x="9514904" y="2171977"/>
            <a:ext cx="789322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구부러진 연결선[U] 52">
            <a:extLst>
              <a:ext uri="{FF2B5EF4-FFF2-40B4-BE49-F238E27FC236}">
                <a16:creationId xmlns:a16="http://schemas.microsoft.com/office/drawing/2014/main" id="{10A2489E-3086-1B67-2272-AC86BA610398}"/>
              </a:ext>
            </a:extLst>
          </p:cNvPr>
          <p:cNvCxnSpPr>
            <a:cxnSpLocks/>
          </p:cNvCxnSpPr>
          <p:nvPr/>
        </p:nvCxnSpPr>
        <p:spPr>
          <a:xfrm rot="10800000">
            <a:off x="7517887" y="4886560"/>
            <a:ext cx="789322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185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Second quantization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C44D0-AC97-4011-E3AB-7D229D4FE6ED}"/>
              </a:ext>
            </a:extLst>
          </p:cNvPr>
          <p:cNvSpPr txBox="1"/>
          <p:nvPr/>
        </p:nvSpPr>
        <p:spPr>
          <a:xfrm>
            <a:off x="461318" y="1717604"/>
            <a:ext cx="706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occupation number operator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6C298E-4B96-02C9-EF73-A508555F1372}"/>
                  </a:ext>
                </a:extLst>
              </p:cNvPr>
              <p:cNvSpPr txBox="1"/>
              <p:nvPr/>
            </p:nvSpPr>
            <p:spPr>
              <a:xfrm>
                <a:off x="2513396" y="2383779"/>
                <a:ext cx="2078255" cy="512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6C298E-4B96-02C9-EF73-A508555F1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396" y="2383779"/>
                <a:ext cx="2078255" cy="512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97C1AD-BDB2-7A33-C7F8-36AEDBB94B8F}"/>
              </a:ext>
            </a:extLst>
          </p:cNvPr>
          <p:cNvSpPr txBox="1"/>
          <p:nvPr/>
        </p:nvSpPr>
        <p:spPr>
          <a:xfrm>
            <a:off x="461318" y="3287607"/>
            <a:ext cx="1051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Occupation number operator</a:t>
            </a:r>
            <a:r>
              <a:rPr lang="ko-KR" altLang="en-US" sz="2400" dirty="0"/>
              <a:t>를 모든 </a:t>
            </a:r>
            <a:r>
              <a:rPr lang="ko-KR" altLang="en-US" sz="2400" dirty="0" err="1"/>
              <a:t>오비탈에</a:t>
            </a:r>
            <a:r>
              <a:rPr lang="ko-KR" altLang="en-US" sz="2400" dirty="0"/>
              <a:t> 대해 적용하면 다음과 같다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BA526F-BAF1-D1DB-2F08-94BF912E7C76}"/>
                  </a:ext>
                </a:extLst>
              </p:cNvPr>
              <p:cNvSpPr txBox="1"/>
              <p:nvPr/>
            </p:nvSpPr>
            <p:spPr>
              <a:xfrm>
                <a:off x="3507791" y="3914084"/>
                <a:ext cx="5176417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𝑝𝑎𝑟𝑡𝑖𝑐𝑙𝑒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BA526F-BAF1-D1DB-2F08-94BF912E7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791" y="3914084"/>
                <a:ext cx="5176417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A966CB-DAB1-62B4-CDC6-8287FE06ADA7}"/>
                  </a:ext>
                </a:extLst>
              </p:cNvPr>
              <p:cNvSpPr txBox="1"/>
              <p:nvPr/>
            </p:nvSpPr>
            <p:spPr>
              <a:xfrm>
                <a:off x="4995501" y="4868870"/>
                <a:ext cx="1834413" cy="379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A966CB-DAB1-62B4-CDC6-8287FE06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501" y="4868870"/>
                <a:ext cx="1834413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306B0-E37F-5640-0217-829883422A55}"/>
                  </a:ext>
                </a:extLst>
              </p:cNvPr>
              <p:cNvSpPr txBox="1"/>
              <p:nvPr/>
            </p:nvSpPr>
            <p:spPr>
              <a:xfrm>
                <a:off x="3116659" y="5604762"/>
                <a:ext cx="5958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𝑒𝑙𝑒𝑐𝑡𝑟𝑜𝑛𝑠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𝑚𝑜𝑙𝑒𝑐𝑢𝑙𝑒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306B0-E37F-5640-0217-82988342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59" y="5604762"/>
                <a:ext cx="5958682" cy="369332"/>
              </a:xfrm>
              <a:prstGeom prst="rect">
                <a:avLst/>
              </a:prstGeom>
              <a:blipFill>
                <a:blip r:embed="rId5"/>
                <a:stretch>
                  <a:fillRect l="-307" r="-409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511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Second quantization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BE5E9-F08C-29E2-7B30-BEA47213F69C}"/>
              </a:ext>
            </a:extLst>
          </p:cNvPr>
          <p:cNvSpPr txBox="1"/>
          <p:nvPr/>
        </p:nvSpPr>
        <p:spPr>
          <a:xfrm>
            <a:off x="461318" y="1666428"/>
            <a:ext cx="681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Single electron Hamiltonian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94D37-EABA-321F-AE44-CC36D61D2414}"/>
              </a:ext>
            </a:extLst>
          </p:cNvPr>
          <p:cNvSpPr txBox="1"/>
          <p:nvPr/>
        </p:nvSpPr>
        <p:spPr>
          <a:xfrm>
            <a:off x="461317" y="3705592"/>
            <a:ext cx="1130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빨간 박스만 따로 보면 이것이 </a:t>
            </a:r>
            <a:r>
              <a:rPr lang="en-US" altLang="ko-KR" sz="2400" dirty="0"/>
              <a:t>occupation number operator</a:t>
            </a:r>
            <a:r>
              <a:rPr lang="ko-KR" altLang="en-US" sz="2400" dirty="0"/>
              <a:t>와 같음을 알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58116B88-A2FC-9FCD-9E2D-9AAE4EE456BB}"/>
              </a:ext>
            </a:extLst>
          </p:cNvPr>
          <p:cNvSpPr/>
          <p:nvPr/>
        </p:nvSpPr>
        <p:spPr>
          <a:xfrm>
            <a:off x="1948070" y="2146852"/>
            <a:ext cx="4710878" cy="1331844"/>
          </a:xfrm>
          <a:custGeom>
            <a:avLst/>
            <a:gdLst>
              <a:gd name="connsiteX0" fmla="*/ 0 w 3856382"/>
              <a:gd name="connsiteY0" fmla="*/ 0 h 1331844"/>
              <a:gd name="connsiteX1" fmla="*/ 586408 w 3856382"/>
              <a:gd name="connsiteY1" fmla="*/ 29818 h 1331844"/>
              <a:gd name="connsiteX2" fmla="*/ 616226 w 3856382"/>
              <a:gd name="connsiteY2" fmla="*/ 1212574 h 1331844"/>
              <a:gd name="connsiteX3" fmla="*/ 1500808 w 3856382"/>
              <a:gd name="connsiteY3" fmla="*/ 1202635 h 1331844"/>
              <a:gd name="connsiteX4" fmla="*/ 1490869 w 3856382"/>
              <a:gd name="connsiteY4" fmla="*/ 59635 h 1331844"/>
              <a:gd name="connsiteX5" fmla="*/ 3856382 w 3856382"/>
              <a:gd name="connsiteY5" fmla="*/ 119270 h 1331844"/>
              <a:gd name="connsiteX6" fmla="*/ 3806687 w 3856382"/>
              <a:gd name="connsiteY6" fmla="*/ 1331844 h 1331844"/>
              <a:gd name="connsiteX7" fmla="*/ 69573 w 3856382"/>
              <a:gd name="connsiteY7" fmla="*/ 1321905 h 1331844"/>
              <a:gd name="connsiteX8" fmla="*/ 29817 w 3856382"/>
              <a:gd name="connsiteY8" fmla="*/ 69574 h 1331844"/>
              <a:gd name="connsiteX9" fmla="*/ 0 w 3856382"/>
              <a:gd name="connsiteY9" fmla="*/ 0 h 133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6382" h="1331844">
                <a:moveTo>
                  <a:pt x="0" y="0"/>
                </a:moveTo>
                <a:lnTo>
                  <a:pt x="586408" y="29818"/>
                </a:lnTo>
                <a:lnTo>
                  <a:pt x="616226" y="1212574"/>
                </a:lnTo>
                <a:lnTo>
                  <a:pt x="1500808" y="1202635"/>
                </a:lnTo>
                <a:lnTo>
                  <a:pt x="1490869" y="59635"/>
                </a:lnTo>
                <a:lnTo>
                  <a:pt x="3856382" y="119270"/>
                </a:lnTo>
                <a:lnTo>
                  <a:pt x="3806687" y="1331844"/>
                </a:lnTo>
                <a:lnTo>
                  <a:pt x="69573" y="1321905"/>
                </a:lnTo>
                <a:lnTo>
                  <a:pt x="29817" y="69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5769E7-4EF2-C8AB-E3F3-BA7BFF4D7AF7}"/>
                  </a:ext>
                </a:extLst>
              </p:cNvPr>
              <p:cNvSpPr txBox="1"/>
              <p:nvPr/>
            </p:nvSpPr>
            <p:spPr>
              <a:xfrm>
                <a:off x="461319" y="4218045"/>
                <a:ext cx="11302313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5769E7-4EF2-C8AB-E3F3-BA7BFF4D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9" y="4218045"/>
                <a:ext cx="11302313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6B048-F50F-832A-2BC5-46D128C6B094}"/>
                  </a:ext>
                </a:extLst>
              </p:cNvPr>
              <p:cNvSpPr txBox="1"/>
              <p:nvPr/>
            </p:nvSpPr>
            <p:spPr>
              <a:xfrm>
                <a:off x="778042" y="2124025"/>
                <a:ext cx="624840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6B048-F50F-832A-2BC5-46D128C6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42" y="2124025"/>
                <a:ext cx="6248400" cy="130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667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Second quantization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BE5E9-F08C-29E2-7B30-BEA47213F69C}"/>
              </a:ext>
            </a:extLst>
          </p:cNvPr>
          <p:cNvSpPr txBox="1"/>
          <p:nvPr/>
        </p:nvSpPr>
        <p:spPr>
          <a:xfrm>
            <a:off x="461318" y="1666428"/>
            <a:ext cx="681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single electron Hamiltonian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6B048-F50F-832A-2BC5-46D128C6B094}"/>
                  </a:ext>
                </a:extLst>
              </p:cNvPr>
              <p:cNvSpPr txBox="1"/>
              <p:nvPr/>
            </p:nvSpPr>
            <p:spPr>
              <a:xfrm>
                <a:off x="778042" y="2124025"/>
                <a:ext cx="624840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6B048-F50F-832A-2BC5-46D128C6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42" y="2124025"/>
                <a:ext cx="6248400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/>
              <p:nvPr/>
            </p:nvSpPr>
            <p:spPr>
              <a:xfrm>
                <a:off x="461319" y="3707296"/>
                <a:ext cx="11302314" cy="2465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ko-KR" altLang="en-US" sz="2400" dirty="0"/>
                  <a:t>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acc>
                  </m:oMath>
                </a14:m>
                <a:r>
                  <a:rPr lang="ko-KR" altLang="en-US" sz="2400" dirty="0"/>
                  <a:t>에 대한 </a:t>
                </a:r>
                <a:r>
                  <a:rPr lang="en-US" altLang="ko-KR" sz="2400" dirty="0"/>
                  <a:t>eigenvalue</a:t>
                </a:r>
                <a:r>
                  <a:rPr lang="ko-KR" altLang="en-US" sz="2400" dirty="0"/>
                  <a:t>이다</a:t>
                </a:r>
                <a:r>
                  <a:rPr lang="en-US" altLang="ko-KR" sz="2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=⟨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ko-KR" altLang="en-US" sz="2400" dirty="0"/>
                  <a:t>이걸 대입하여 </a:t>
                </a:r>
                <a:r>
                  <a:rPr lang="en-US" altLang="ko-KR" sz="2400" dirty="0"/>
                  <a:t>quantize </a:t>
                </a:r>
                <a:r>
                  <a:rPr lang="ko-KR" altLang="en-US" sz="2400" dirty="0"/>
                  <a:t>된 식을 얻을 수 있다</a:t>
                </a:r>
                <a:r>
                  <a:rPr lang="en-US" altLang="ko-KR" sz="2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⟩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9" y="3707296"/>
                <a:ext cx="11302314" cy="2465868"/>
              </a:xfrm>
              <a:prstGeom prst="rect">
                <a:avLst/>
              </a:prstGeom>
              <a:blipFill>
                <a:blip r:embed="rId3"/>
                <a:stretch>
                  <a:fillRect l="-863" t="-19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496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Basis </a:t>
            </a:r>
            <a:r>
              <a:rPr kumimoji="1" lang="ko-KR" altLang="en-US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변환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BE5E9-F08C-29E2-7B30-BEA47213F69C}"/>
              </a:ext>
            </a:extLst>
          </p:cNvPr>
          <p:cNvSpPr txBox="1"/>
          <p:nvPr/>
        </p:nvSpPr>
        <p:spPr>
          <a:xfrm>
            <a:off x="461318" y="1666428"/>
            <a:ext cx="1130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이제 위에 </a:t>
            </a:r>
            <a:r>
              <a:rPr lang="en-US" altLang="ko-KR" sz="2400" dirty="0"/>
              <a:t>m</a:t>
            </a:r>
            <a:r>
              <a:rPr lang="ko-KR" altLang="en-US" sz="2400" dirty="0"/>
              <a:t>번 </a:t>
            </a:r>
            <a:r>
              <a:rPr lang="ko-KR" altLang="en-US" sz="2400" dirty="0" err="1"/>
              <a:t>오비탈을</a:t>
            </a:r>
            <a:r>
              <a:rPr lang="ko-KR" altLang="en-US" sz="2400" dirty="0"/>
              <a:t> 일반화해보자</a:t>
            </a:r>
            <a:r>
              <a:rPr lang="en-US" altLang="ko-KR" sz="2400" dirty="0"/>
              <a:t>. </a:t>
            </a:r>
            <a:r>
              <a:rPr lang="ko-KR" altLang="en-US" sz="2400" dirty="0"/>
              <a:t>다음과 같이 가능한 모든 </a:t>
            </a:r>
            <a:r>
              <a:rPr lang="ko-KR" altLang="en-US" sz="2400" dirty="0" err="1"/>
              <a:t>오비탈에</a:t>
            </a:r>
            <a:r>
              <a:rPr lang="ko-KR" altLang="en-US" sz="2400" dirty="0"/>
              <a:t> 대해 더하면 다음과 같은 식이 만족한다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6B048-F50F-832A-2BC5-46D128C6B094}"/>
                  </a:ext>
                </a:extLst>
              </p:cNvPr>
              <p:cNvSpPr txBox="1"/>
              <p:nvPr/>
            </p:nvSpPr>
            <p:spPr>
              <a:xfrm>
                <a:off x="2788508" y="2392243"/>
                <a:ext cx="624840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|=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6B048-F50F-832A-2BC5-46D128C6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8" y="2392243"/>
                <a:ext cx="6248400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/>
              <p:nvPr/>
            </p:nvSpPr>
            <p:spPr>
              <a:xfrm>
                <a:off x="461318" y="3444970"/>
                <a:ext cx="11302314" cy="29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위의 식에서 양변에 다른 </a:t>
                </a:r>
                <a:r>
                  <a:rPr lang="ko-KR" altLang="en-US" sz="2400" dirty="0" err="1"/>
                  <a:t>오비탈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ko-KR" altLang="en-US" sz="2400" dirty="0"/>
                  <a:t>을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넣어주면 다음과 같아진다</a:t>
                </a:r>
                <a:r>
                  <a:rPr lang="en-US" altLang="ko-KR" sz="2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altLang="ko-KR" sz="2800" dirty="0"/>
              </a:p>
              <a:p>
                <a:r>
                  <a:rPr lang="ko-KR" altLang="en-US" sz="2400" dirty="0"/>
                  <a:t>이때 양변에 식을 생성 연산자로 쓰면 다음과 같아진다</a:t>
                </a:r>
                <a:r>
                  <a:rPr lang="en-US" altLang="ko-KR" sz="2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3444970"/>
                <a:ext cx="11302314" cy="2950616"/>
              </a:xfrm>
              <a:prstGeom prst="rect">
                <a:avLst/>
              </a:prstGeom>
              <a:blipFill>
                <a:blip r:embed="rId3"/>
                <a:stretch>
                  <a:fillRect l="-863" t="-1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876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Basis </a:t>
            </a:r>
            <a:r>
              <a:rPr kumimoji="1" lang="ko-KR" altLang="en-US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변환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7BE5E9-F08C-29E2-7B30-BEA47213F69C}"/>
                  </a:ext>
                </a:extLst>
              </p:cNvPr>
              <p:cNvSpPr txBox="1"/>
              <p:nvPr/>
            </p:nvSpPr>
            <p:spPr>
              <a:xfrm>
                <a:off x="461318" y="1666428"/>
                <a:ext cx="11302314" cy="150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이제 양변에 </a:t>
                </a:r>
                <a:r>
                  <a:rPr lang="en-US" altLang="ko-KR" sz="2400" dirty="0"/>
                  <a:t>vacuum state</a:t>
                </a:r>
                <a:r>
                  <a:rPr lang="ko-KR" altLang="en-US" sz="2400" dirty="0"/>
                  <a:t>를 </a:t>
                </a:r>
                <a:r>
                  <a:rPr lang="ko-KR" altLang="en-US" sz="2400" dirty="0" err="1"/>
                  <a:t>빼주면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m</a:t>
                </a:r>
                <a:r>
                  <a:rPr lang="ko-KR" altLang="en-US" sz="2400" dirty="0"/>
                  <a:t>번째 </a:t>
                </a:r>
                <a:r>
                  <a:rPr lang="ko-KR" altLang="en-US" sz="2400" dirty="0" err="1"/>
                  <a:t>오비탈을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p</a:t>
                </a:r>
                <a:r>
                  <a:rPr lang="ko-KR" altLang="en-US" sz="2400" dirty="0"/>
                  <a:t>로 변환할 수 있다</a:t>
                </a:r>
                <a:r>
                  <a:rPr lang="en-US" altLang="ko-KR" sz="2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⟩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7BE5E9-F08C-29E2-7B30-BEA47213F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1666428"/>
                <a:ext cx="11302314" cy="1507207"/>
              </a:xfrm>
              <a:prstGeom prst="rect">
                <a:avLst/>
              </a:prstGeom>
              <a:blipFill>
                <a:blip r:embed="rId2"/>
                <a:stretch>
                  <a:fillRect l="-863" t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/>
              <p:nvPr/>
            </p:nvSpPr>
            <p:spPr>
              <a:xfrm>
                <a:off x="461318" y="3444970"/>
                <a:ext cx="11302314" cy="248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Cambria Math" panose="02040503050406030204" pitchFamily="18" charset="0"/>
                  </a:rPr>
                  <a:t>위 식을 </a:t>
                </a:r>
                <a:r>
                  <a:rPr lang="en-US" altLang="ko-KR" sz="2400" dirty="0">
                    <a:latin typeface="+mj-ea"/>
                    <a:ea typeface="+mj-ea"/>
                  </a:rPr>
                  <a:t>single term</a:t>
                </a:r>
                <a:r>
                  <a:rPr lang="ko-KR" altLang="en-US" sz="2400" dirty="0">
                    <a:latin typeface="+mj-ea"/>
                    <a:ea typeface="+mj-ea"/>
                  </a:rPr>
                  <a:t>에 적용하면 다음과 같은 식을 얻는다</a:t>
                </a:r>
                <a:r>
                  <a:rPr lang="en-US" altLang="ko-KR" sz="2400" dirty="0">
                    <a:latin typeface="+mj-ea"/>
                    <a:ea typeface="+mj-ea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2800" dirty="0"/>
              </a:p>
              <a:p>
                <a:r>
                  <a:rPr lang="ko-KR" altLang="en-US" sz="2800" dirty="0"/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ko-KR" altLang="en-US" sz="28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800" dirty="0"/>
                  <a:t> basis </a:t>
                </a:r>
                <a:r>
                  <a:rPr lang="ko-KR" altLang="en-US" sz="2800" dirty="0"/>
                  <a:t>변환을 거친 </a:t>
                </a:r>
                <a:r>
                  <a:rPr lang="en-US" altLang="ko-KR" sz="2800" dirty="0"/>
                  <a:t>eigenvalue</a:t>
                </a:r>
                <a:r>
                  <a:rPr lang="ko-KR" altLang="en-US" sz="2800" dirty="0"/>
                  <a:t>이다</a:t>
                </a:r>
                <a:r>
                  <a:rPr lang="en-US" altLang="ko-KR" sz="28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3444970"/>
                <a:ext cx="11302314" cy="2482731"/>
              </a:xfrm>
              <a:prstGeom prst="rect">
                <a:avLst/>
              </a:prstGeom>
              <a:blipFill>
                <a:blip r:embed="rId3"/>
                <a:stretch>
                  <a:fillRect l="-1133" t="-1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214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8608540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Double term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6B048-F50F-832A-2BC5-46D128C6B094}"/>
                  </a:ext>
                </a:extLst>
              </p:cNvPr>
              <p:cNvSpPr txBox="1"/>
              <p:nvPr/>
            </p:nvSpPr>
            <p:spPr>
              <a:xfrm>
                <a:off x="461318" y="1666428"/>
                <a:ext cx="6248400" cy="1352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6B048-F50F-832A-2BC5-46D128C6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1666428"/>
                <a:ext cx="6248400" cy="1352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/>
              <p:nvPr/>
            </p:nvSpPr>
            <p:spPr>
              <a:xfrm>
                <a:off x="461318" y="3057552"/>
                <a:ext cx="11302314" cy="332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0" dirty="0">
                    <a:latin typeface="+mj-lt"/>
                  </a:rPr>
                  <a:t>이제 </a:t>
                </a:r>
                <a:r>
                  <a:rPr lang="en-US" altLang="ko-KR" sz="2400" b="0" dirty="0">
                    <a:latin typeface="+mj-lt"/>
                  </a:rPr>
                  <a:t>double term</a:t>
                </a:r>
                <a:r>
                  <a:rPr lang="ko-KR" altLang="en-US" sz="2400" b="0" dirty="0">
                    <a:latin typeface="+mj-lt"/>
                  </a:rPr>
                  <a:t>에 대한 </a:t>
                </a:r>
                <a:r>
                  <a:rPr lang="en-US" altLang="ko-KR" sz="2400" b="0" dirty="0">
                    <a:latin typeface="+mj-lt"/>
                  </a:rPr>
                  <a:t>Schrodinger equation</a:t>
                </a:r>
                <a:r>
                  <a:rPr lang="ko-KR" altLang="en-US" sz="2400" b="0" dirty="0">
                    <a:latin typeface="+mj-lt"/>
                  </a:rPr>
                  <a:t>을 보면</a:t>
                </a:r>
                <a:endParaRPr lang="en-US" altLang="ko-KR" sz="24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⊗|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ko-KR" sz="2800" dirty="0"/>
              </a:p>
              <a:p>
                <a:endParaRPr lang="en-US" altLang="ko-KR" sz="2400" dirty="0"/>
              </a:p>
              <a:p>
                <a:r>
                  <a:rPr lang="ko-KR" altLang="en-US" sz="2400" dirty="0"/>
                  <a:t>이를 모든 전자쌍에 대해서 나타내면</a:t>
                </a:r>
                <a:endParaRPr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8" y="3057552"/>
                <a:ext cx="11302314" cy="3324436"/>
              </a:xfrm>
              <a:prstGeom prst="rect">
                <a:avLst/>
              </a:prstGeom>
              <a:blipFill>
                <a:blip r:embed="rId3"/>
                <a:stretch>
                  <a:fillRect l="-863" t="-1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084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8608540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Double term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/>
              <p:nvPr/>
            </p:nvSpPr>
            <p:spPr>
              <a:xfrm>
                <a:off x="444843" y="1666428"/>
                <a:ext cx="11302314" cy="419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0" dirty="0">
                    <a:latin typeface="+mj-lt"/>
                  </a:rPr>
                  <a:t>이</a:t>
                </a:r>
                <a:r>
                  <a:rPr lang="ko-KR" altLang="en-US" sz="2400" dirty="0">
                    <a:latin typeface="+mj-lt"/>
                  </a:rPr>
                  <a:t>것</a:t>
                </a:r>
                <a14:m>
                  <m:oMath xmlns:m="http://schemas.openxmlformats.org/officeDocument/2006/math">
                    <m:r>
                      <a:rPr lang="ko-KR" altLang="en-US" sz="2400" b="0" i="1" dirty="0" smtClean="0">
                        <a:latin typeface="Cambria Math" panose="02040503050406030204" pitchFamily="18" charset="0"/>
                      </a:rPr>
                      <m:t>을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소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멸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생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성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연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산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자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현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다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음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같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아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</a:rPr>
                      <m:t>진</m:t>
                    </m:r>
                    <m:r>
                      <a:rPr lang="ko-KR" altLang="en-US" sz="2400" i="1" dirty="0" smtClean="0">
                        <a:latin typeface="Cambria Math" panose="02040503050406030204" pitchFamily="18" charset="0"/>
                      </a:rPr>
                      <m:t>다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⊗|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ko-KR" sz="2800" dirty="0"/>
              </a:p>
              <a:p>
                <a:endParaRPr lang="en-US" altLang="ko-KR" sz="2400" dirty="0"/>
              </a:p>
              <a:p>
                <a:r>
                  <a:rPr lang="ko-KR" altLang="en-US" sz="2400" dirty="0"/>
                  <a:t>이를 모든 전자쌍에 대해서 나타내고 </a:t>
                </a:r>
                <a:r>
                  <a:rPr lang="en-US" altLang="ko-KR" sz="2400" dirty="0"/>
                  <a:t>basis</a:t>
                </a:r>
                <a:r>
                  <a:rPr lang="ko-KR" altLang="en-US" sz="2400" dirty="0"/>
                  <a:t> 변환하면 다음과 같다</a:t>
                </a:r>
                <a:r>
                  <a:rPr lang="en-US" altLang="ko-KR" sz="2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2800" dirty="0"/>
              </a:p>
              <a:p>
                <a:r>
                  <a:rPr lang="ko-KR" altLang="en-US" sz="2400" dirty="0"/>
                  <a:t>여기에서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𝑝𝑞𝑟𝑠</m:t>
                        </m:r>
                      </m:sub>
                    </m:sSub>
                    <m:r>
                      <a:rPr lang="ko-KR" altLang="en-US" sz="24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다음과 같다</a:t>
                </a:r>
                <a:r>
                  <a:rPr lang="en-US" altLang="ko-KR" sz="2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𝑝𝑞𝑟𝑠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=⟨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F114-A0A6-9F0B-EB68-320FAC446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43" y="1666428"/>
                <a:ext cx="11302314" cy="4194803"/>
              </a:xfrm>
              <a:prstGeom prst="rect">
                <a:avLst/>
              </a:prstGeom>
              <a:blipFill>
                <a:blip r:embed="rId2"/>
                <a:stretch>
                  <a:fillRect l="-863" t="-1017" b="-1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842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6565124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Second quantization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CCAB4C-CD04-0452-B84A-8769316F86FA}"/>
                  </a:ext>
                </a:extLst>
              </p:cNvPr>
              <p:cNvSpPr txBox="1"/>
              <p:nvPr/>
            </p:nvSpPr>
            <p:spPr>
              <a:xfrm>
                <a:off x="2372981" y="1536818"/>
                <a:ext cx="5159682" cy="936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𝑒𝑙𝑒𝑐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𝑝𝑞𝑟𝑠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CCAB4C-CD04-0452-B84A-8769316F8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981" y="1536818"/>
                <a:ext cx="5159682" cy="9367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D6D77316-80D0-E3BB-218C-5CE5F0F6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4" y="2579161"/>
            <a:ext cx="11730682" cy="1753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8773AA-B37C-8AAB-109E-DDCFC7B73E3C}"/>
                  </a:ext>
                </a:extLst>
              </p:cNvPr>
              <p:cNvSpPr txBox="1"/>
              <p:nvPr/>
            </p:nvSpPr>
            <p:spPr>
              <a:xfrm>
                <a:off x="2434833" y="4384569"/>
                <a:ext cx="6955750" cy="871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altLang="ko-KR" sz="2133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2133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133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  <m:d>
                        <m:dPr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133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sz="2133" i="1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ko-KR" altLang="en-US" sz="2133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8773AA-B37C-8AAB-109E-DDCFC7B73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33" y="4384569"/>
                <a:ext cx="6955750" cy="871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DD3C9F-5400-2789-09AE-860A54FC8AE6}"/>
                  </a:ext>
                </a:extLst>
              </p:cNvPr>
              <p:cNvSpPr txBox="1"/>
              <p:nvPr/>
            </p:nvSpPr>
            <p:spPr>
              <a:xfrm>
                <a:off x="2146801" y="5375350"/>
                <a:ext cx="7359066" cy="71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𝑝𝑞𝑟𝑠</m:t>
                          </m:r>
                        </m:sub>
                      </m:sSub>
                      <m:r>
                        <a:rPr lang="en-US" altLang="ko-KR" sz="2133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𝑝𝑞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𝑟𝑠</m:t>
                          </m:r>
                        </m:e>
                      </m:d>
                      <m:r>
                        <a:rPr lang="en-US" altLang="ko-KR" sz="2133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altLang="ko-KR" sz="2133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133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133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sz="2133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ko-KR" sz="2133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133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133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133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DD3C9F-5400-2789-09AE-860A54FC8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801" y="5375350"/>
                <a:ext cx="7359066" cy="7192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864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862791"/>
            <a:ext cx="4789214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Constructing Ansatz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7A18C-6DA8-6B9C-58E5-F0646800D219}"/>
              </a:ext>
            </a:extLst>
          </p:cNvPr>
          <p:cNvSpPr txBox="1"/>
          <p:nvPr/>
        </p:nvSpPr>
        <p:spPr>
          <a:xfrm>
            <a:off x="1090312" y="1425882"/>
            <a:ext cx="7804203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양자상태를 어떤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basis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로 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표현할것인가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!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-&gt;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탐색할 공간의 차원을 정의</a:t>
            </a:r>
            <a:endParaRPr lang="en-US" altLang="ko-KR" sz="2000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804F03-1E25-E28E-ED10-046134B44BF5}"/>
              </a:ext>
            </a:extLst>
          </p:cNvPr>
          <p:cNvSpPr txBox="1"/>
          <p:nvPr/>
        </p:nvSpPr>
        <p:spPr>
          <a:xfrm>
            <a:off x="3103356" y="5355767"/>
            <a:ext cx="6253654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-&gt; </a:t>
            </a:r>
            <a:r>
              <a:rPr lang="ko-KR" altLang="en-US" sz="2000" b="1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적절한 크기의 </a:t>
            </a:r>
            <a:r>
              <a:rPr lang="en-US" altLang="ko-KR" sz="2000" b="1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Ansatz</a:t>
            </a:r>
            <a:r>
              <a:rPr lang="ko-KR" altLang="en-US" sz="2000" b="1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를</a:t>
            </a:r>
            <a:r>
              <a:rPr lang="ko-KR" altLang="en-US" sz="2000" b="1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lang="ko-KR" altLang="en-US" sz="2000" b="1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선택하는것이</a:t>
            </a:r>
            <a:r>
              <a:rPr lang="ko-KR" altLang="en-US" sz="2000" b="1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중요하다</a:t>
            </a:r>
            <a:r>
              <a:rPr lang="en-US" altLang="ko-KR" sz="2000" b="1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3E295-6F52-2BF6-21D5-9FBC8E990754}"/>
              </a:ext>
            </a:extLst>
          </p:cNvPr>
          <p:cNvSpPr txBox="1"/>
          <p:nvPr/>
        </p:nvSpPr>
        <p:spPr>
          <a:xfrm>
            <a:off x="1105479" y="2489625"/>
            <a:ext cx="10808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Expressibility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: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주어진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basis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로 상태를 얼마나 잘 표현할 수 있는가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Trainability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: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최적화된 상태를 얼마나 잘 찾을 수 있는가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FAD1D29-C259-1270-A642-C4AAE118B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490492"/>
              </p:ext>
            </p:extLst>
          </p:nvPr>
        </p:nvGraphicFramePr>
        <p:xfrm>
          <a:off x="1273655" y="3717783"/>
          <a:ext cx="9435195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145065">
                  <a:extLst>
                    <a:ext uri="{9D8B030D-6E8A-4147-A177-3AD203B41FA5}">
                      <a16:colId xmlns:a16="http://schemas.microsoft.com/office/drawing/2014/main" val="3413003047"/>
                    </a:ext>
                  </a:extLst>
                </a:gridCol>
                <a:gridCol w="3145065">
                  <a:extLst>
                    <a:ext uri="{9D8B030D-6E8A-4147-A177-3AD203B41FA5}">
                      <a16:colId xmlns:a16="http://schemas.microsoft.com/office/drawing/2014/main" val="374054911"/>
                    </a:ext>
                  </a:extLst>
                </a:gridCol>
                <a:gridCol w="3145065">
                  <a:extLst>
                    <a:ext uri="{9D8B030D-6E8A-4147-A177-3AD203B41FA5}">
                      <a16:colId xmlns:a16="http://schemas.microsoft.com/office/drawing/2014/main" val="4199426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latin typeface="Noto Sans Zawgyi" panose="020B0502040504020204" pitchFamily="34" charset="0"/>
                          <a:cs typeface="Noto Sans Zawgyi" panose="020B0502040504020204" pitchFamily="34" charset="0"/>
                        </a:rPr>
                        <a:t>Expressibility</a:t>
                      </a:r>
                      <a:r>
                        <a:rPr lang="en-US" altLang="ko-KR" sz="1800" dirty="0">
                          <a:latin typeface="Noto Sans Zawgyi" panose="020B0502040504020204" pitchFamily="34" charset="0"/>
                          <a:cs typeface="Noto Sans Zawgyi" panose="020B0502040504020204" pitchFamily="34" charset="0"/>
                        </a:rPr>
                        <a:t>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oto Sans Zawgyi" panose="020B0502040504020204" pitchFamily="34" charset="0"/>
                          <a:cs typeface="Noto Sans Zawgyi" panose="020B0502040504020204" pitchFamily="34" charset="0"/>
                        </a:rPr>
                        <a:t>Trainability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387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큰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일반적인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Ansatz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Good!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Bad..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21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특별한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Ansatz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Bad..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Good!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4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79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6" y="872845"/>
            <a:ext cx="7249072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 err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Twolocal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(Efficient SU2) Ansatz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8576DE-A4F5-9B59-FB64-60DA43F0509D}"/>
              </a:ext>
            </a:extLst>
          </p:cNvPr>
          <p:cNvSpPr txBox="1"/>
          <p:nvPr/>
        </p:nvSpPr>
        <p:spPr>
          <a:xfrm>
            <a:off x="806858" y="1448085"/>
            <a:ext cx="1080894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하드웨어 관점에서 가장 일반적인 상태를 표현하는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Ansatz</a:t>
            </a:r>
          </a:p>
        </p:txBody>
      </p:sp>
      <p:pic>
        <p:nvPicPr>
          <p:cNvPr id="22" name="그림 21" descr="라인, 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A18CEAF2-11D3-21D3-F45D-5DEDA7AE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33" y="2086956"/>
            <a:ext cx="8374390" cy="1517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6BC4A-957C-3C7D-8FBD-A49863E9E034}"/>
                  </a:ext>
                </a:extLst>
              </p:cNvPr>
              <p:cNvSpPr txBox="1"/>
              <p:nvPr/>
            </p:nvSpPr>
            <p:spPr>
              <a:xfrm>
                <a:off x="806858" y="4090003"/>
                <a:ext cx="10808942" cy="166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상태의 회전을 나타내는 </a:t>
                </a:r>
                <a:r>
                  <a:rPr lang="ko-KR" altLang="en-US" sz="20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파울리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연산자와 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entanglement</a:t>
                </a:r>
                <a:r>
                  <a:rPr lang="ko-KR" altLang="en-US" sz="20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를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이용하여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, 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상태를 표현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RX, RY, RZ </a:t>
                </a:r>
                <a:r>
                  <a:rPr lang="ko-KR" altLang="en-US" sz="20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에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필요한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𝜃</m:t>
                    </m:r>
                  </m:oMath>
                </a14:m>
                <a:r>
                  <a:rPr lang="ko-KR" altLang="en-US" sz="20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를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파라미터로 갖는다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sz="2000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#Li-Co Dimer 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계산에서 파라미터 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: 96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개 </a:t>
                </a:r>
                <a:endParaRPr lang="en-US" altLang="ko-KR" sz="2000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6BC4A-957C-3C7D-8FBD-A49863E9E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58" y="4090003"/>
                <a:ext cx="10808942" cy="1669688"/>
              </a:xfrm>
              <a:prstGeom prst="rect">
                <a:avLst/>
              </a:prstGeom>
              <a:blipFill>
                <a:blip r:embed="rId3"/>
                <a:stretch>
                  <a:fillRect l="-587" t="-758"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87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2483707" cy="8217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4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이차전지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67A4B4-1FEE-7460-372A-D0F4163444F4}"/>
              </a:ext>
            </a:extLst>
          </p:cNvPr>
          <p:cNvSpPr txBox="1"/>
          <p:nvPr/>
        </p:nvSpPr>
        <p:spPr>
          <a:xfrm>
            <a:off x="1072004" y="1741485"/>
            <a:ext cx="5023996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전지 </a:t>
            </a:r>
            <a:r>
              <a:rPr lang="en-US" altLang="ko-KR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: </a:t>
            </a:r>
            <a:r>
              <a:rPr lang="ko-KR" altLang="en-US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에너지를 저장하는 소자 </a:t>
            </a:r>
            <a:endParaRPr lang="en-US" altLang="ko-KR" sz="2400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50A076-829A-FDED-1684-8A8A11EB04E5}"/>
                  </a:ext>
                </a:extLst>
              </p:cNvPr>
              <p:cNvSpPr txBox="1"/>
              <p:nvPr/>
            </p:nvSpPr>
            <p:spPr>
              <a:xfrm>
                <a:off x="1072004" y="2486332"/>
                <a:ext cx="7079182" cy="4876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  <m:t>충</m:t>
                          </m:r>
                          <m:r>
                            <a:rPr kumimoji="1" lang="ko-KR" altLang="en-US" sz="2400" i="1" smtClean="0">
                              <a:latin typeface="Cambria Math" panose="02040503050406030204" pitchFamily="18" charset="0"/>
                            </a:rPr>
                            <m:t>전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  <m:t>방</m:t>
                          </m:r>
                          <m:r>
                            <a:rPr kumimoji="1" lang="ko-KR" altLang="en-US" sz="2400" i="1" smtClean="0">
                              <a:latin typeface="Cambria Math" panose="02040503050406030204" pitchFamily="18" charset="0"/>
                            </a:rPr>
                            <m:t>전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</a:rPr>
                        <m:t>배</m:t>
                      </m:r>
                      <m:r>
                        <a:rPr kumimoji="1" lang="ko-KR" altLang="en-US" sz="2400" i="1" smtClean="0">
                          <a:latin typeface="Cambria Math" panose="02040503050406030204" pitchFamily="18" charset="0"/>
                        </a:rPr>
                        <m:t>터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ko-KR" altLang="en-US" sz="2400" i="1" smtClean="0"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kumimoji="1" lang="ko-KR" alt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</a:rPr>
                        <m:t>저</m:t>
                      </m:r>
                      <m:r>
                        <a:rPr kumimoji="1" lang="ko-KR" altLang="en-US" sz="2400" i="1" smtClean="0">
                          <a:latin typeface="Cambria Math" panose="02040503050406030204" pitchFamily="18" charset="0"/>
                        </a:rPr>
                        <m:t>장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</a:rPr>
                        <m:t>할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400" i="1" smtClean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</a:rPr>
                        <m:t>있</m:t>
                      </m:r>
                      <m:r>
                        <a:rPr kumimoji="1" lang="ko-KR" altLang="en-US" sz="2400" i="1" smtClean="0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kumimoji="1" lang="ko-KR" alt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</a:rPr>
                        <m:t>에</m:t>
                      </m:r>
                      <m:r>
                        <a:rPr kumimoji="1" lang="ko-KR" altLang="en-US" sz="2400" i="1" smtClean="0">
                          <a:latin typeface="Cambria Math" panose="02040503050406030204" pitchFamily="18" charset="0"/>
                        </a:rPr>
                        <m:t>너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</a:rPr>
                        <m:t>지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50A076-829A-FDED-1684-8A8A11EB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04" y="2486332"/>
                <a:ext cx="7079182" cy="487698"/>
              </a:xfrm>
              <a:prstGeom prst="rect">
                <a:avLst/>
              </a:prstGeom>
              <a:blipFill>
                <a:blip r:embed="rId2"/>
                <a:stretch>
                  <a:fillRect t="-7500" r="-896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477343-08FB-C0C6-AEE7-99B5C7D742F5}"/>
              </a:ext>
            </a:extLst>
          </p:cNvPr>
          <p:cNvGrpSpPr/>
          <p:nvPr/>
        </p:nvGrpSpPr>
        <p:grpSpPr>
          <a:xfrm>
            <a:off x="1626222" y="3315448"/>
            <a:ext cx="1420098" cy="634506"/>
            <a:chOff x="1311680" y="3066763"/>
            <a:chExt cx="1420098" cy="6345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9F419B-1BFD-836F-DF95-6F689F9E2E0C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558CBA7A-31C8-9799-BAD7-CBAD2B1A6C95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0761F00-284F-9053-2165-6FA56C0F5FFA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207BA86-E420-ABD5-2263-CE5290938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3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B87E30FE-78AA-B3FE-A373-8FD0774630A2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C1BAFC29-B44E-ADFF-9E5C-48FD2038D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D5FA0-084A-B185-99D3-01407AD161A2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8C8F72-73D3-B686-ACF1-B81BC0854A0A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048A0F-8CA6-6623-E411-E1C3B6721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313234C1-9ABF-C382-E4DE-B3AE7598515A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B8D11E-6A9D-3DE5-CEC8-595449411F2E}"/>
                  </a:ext>
                </a:extLst>
              </p:cNvPr>
              <p:cNvSpPr txBox="1"/>
              <p:nvPr/>
            </p:nvSpPr>
            <p:spPr>
              <a:xfrm>
                <a:off x="1040683" y="3394365"/>
                <a:ext cx="4794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B8D11E-6A9D-3DE5-CEC8-595449411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83" y="3394365"/>
                <a:ext cx="4794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4497E-2B10-8070-11CE-101CA09F4399}"/>
                  </a:ext>
                </a:extLst>
              </p:cNvPr>
              <p:cNvSpPr txBox="1"/>
              <p:nvPr/>
            </p:nvSpPr>
            <p:spPr>
              <a:xfrm>
                <a:off x="2872521" y="3435302"/>
                <a:ext cx="1196494" cy="468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분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자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와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4497E-2B10-8070-11CE-101CA09F4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521" y="3435302"/>
                <a:ext cx="1196494" cy="468590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65163-DE7C-DAB0-8195-780847C150F9}"/>
              </a:ext>
            </a:extLst>
          </p:cNvPr>
          <p:cNvGrpSpPr/>
          <p:nvPr/>
        </p:nvGrpSpPr>
        <p:grpSpPr>
          <a:xfrm>
            <a:off x="4146154" y="3333896"/>
            <a:ext cx="970854" cy="634506"/>
            <a:chOff x="1311680" y="3066763"/>
            <a:chExt cx="970854" cy="6345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D14CA2-9F02-56F3-BA7D-4C4669F6AF6C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2E1FB864-4B9E-61AC-98B3-DFE1E40DC2A6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7ED78BC-614D-2338-717E-8F8CC962B838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207BA86-E420-ABD5-2263-CE5290938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3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38A927B4-1516-BEA8-EBE8-628BB911C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FC4EC0-B6F7-F8E2-3BC9-2E1A44111036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3F3BE1CF-8D51-B609-D025-7FFA7830FA98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B11B10-2255-5546-7AE9-CFEE9CF0506C}"/>
              </a:ext>
            </a:extLst>
          </p:cNvPr>
          <p:cNvSpPr txBox="1"/>
          <p:nvPr/>
        </p:nvSpPr>
        <p:spPr>
          <a:xfrm>
            <a:off x="5224886" y="3349965"/>
            <a:ext cx="5565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분자의 에너지 </a:t>
            </a:r>
            <a:r>
              <a:rPr lang="en-US" altLang="ko-KR" sz="2400" dirty="0"/>
              <a:t>Ground-state </a:t>
            </a:r>
            <a:r>
              <a:rPr lang="ko-KR" altLang="en-US" sz="2400" dirty="0"/>
              <a:t>에너지를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B2FAF5-D0E1-AB5F-B93F-DCF22C41DA6A}"/>
              </a:ext>
            </a:extLst>
          </p:cNvPr>
          <p:cNvSpPr txBox="1"/>
          <p:nvPr/>
        </p:nvSpPr>
        <p:spPr>
          <a:xfrm>
            <a:off x="1497747" y="3908002"/>
            <a:ext cx="10024406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/>
              <a:t>계산하여 그 에너지차이를 구하여 배터리의 효율을 계산할 수 있다</a:t>
            </a:r>
            <a:r>
              <a:rPr lang="en-US" altLang="ko-KR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2C9720-B156-3E3A-ADB4-B148158F91D9}"/>
                  </a:ext>
                </a:extLst>
              </p:cNvPr>
              <p:cNvSpPr txBox="1"/>
              <p:nvPr/>
            </p:nvSpPr>
            <p:spPr>
              <a:xfrm>
                <a:off x="660721" y="4772533"/>
                <a:ext cx="11102911" cy="1161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800" b="1" dirty="0"/>
                  <a:t>“VQE</a:t>
                </a:r>
                <a:r>
                  <a:rPr lang="ko-KR" altLang="en-US" sz="2800" b="1" dirty="0" err="1"/>
                  <a:t>를</a:t>
                </a:r>
                <a:r>
                  <a:rPr lang="ko-KR" altLang="en-US" sz="2800" b="1" dirty="0"/>
                  <a:t> 통하여</a:t>
                </a:r>
                <a:r>
                  <a:rPr lang="en-US" altLang="ko-KR" sz="2800" b="1" dirty="0"/>
                  <a:t>, </a:t>
                </a:r>
                <a:r>
                  <a:rPr lang="ko-KR" altLang="en-US" sz="2800" b="1" dirty="0"/>
                  <a:t>두개의 분자</a:t>
                </a:r>
                <a:r>
                  <a:rPr lang="en-US" altLang="ko-KR" sz="2800" b="1" dirty="0"/>
                  <a:t>, </a:t>
                </a:r>
                <a:r>
                  <a:rPr lang="ko-KR" altLang="en-US" sz="2800" b="1" dirty="0"/>
                  <a:t>혹은 다른 산화상태에서</a:t>
                </a:r>
                <a:r>
                  <a:rPr lang="en-US" altLang="ko-KR" sz="28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𝑳</m:t>
                    </m:r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𝑪𝒐</m:t>
                    </m:r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2800" b="1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ko-KR" alt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800" b="1" dirty="0"/>
              </a:p>
              <a:p>
                <a:pPr>
                  <a:lnSpc>
                    <a:spcPct val="130000"/>
                  </a:lnSpc>
                </a:pPr>
                <a:r>
                  <a:rPr lang="en-US" altLang="ko-KR" sz="2800" b="1" dirty="0"/>
                  <a:t>Ground-state </a:t>
                </a:r>
                <a:r>
                  <a:rPr lang="ko-KR" altLang="en-US" sz="2800" b="1" dirty="0"/>
                  <a:t>에너지를 </a:t>
                </a:r>
                <a:r>
                  <a:rPr lang="en-US" altLang="ko-KR" sz="2800" b="1" dirty="0"/>
                  <a:t>FMO/VQE </a:t>
                </a:r>
                <a:r>
                  <a:rPr lang="ko-KR" altLang="en-US" sz="2800" b="1" dirty="0"/>
                  <a:t>알고리즘을 통해 계산해보자</a:t>
                </a:r>
                <a:r>
                  <a:rPr lang="en-US" altLang="ko-KR" sz="2800" b="1" dirty="0"/>
                  <a:t>.”</a:t>
                </a:r>
                <a:r>
                  <a:rPr lang="ko-KR" altLang="en-US" sz="2800" b="1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2C9720-B156-3E3A-ADB4-B148158F9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21" y="4772533"/>
                <a:ext cx="11102911" cy="1161408"/>
              </a:xfrm>
              <a:prstGeom prst="rect">
                <a:avLst/>
              </a:prstGeom>
              <a:blipFill>
                <a:blip r:embed="rId7"/>
                <a:stretch>
                  <a:fillRect l="-1142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710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91" y="962022"/>
            <a:ext cx="9280165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FCI (Full Configuration Interaction) Ansatz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C49740-348D-C57E-CA0D-C54C13A77727}"/>
                  </a:ext>
                </a:extLst>
              </p:cNvPr>
              <p:cNvSpPr txBox="1"/>
              <p:nvPr/>
            </p:nvSpPr>
            <p:spPr>
              <a:xfrm>
                <a:off x="988238" y="3560946"/>
                <a:ext cx="5780424" cy="318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𝑜𝑟𝑟𝑒𝑙𝑎𝑡𝑖𝑜𝑛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: </m:t>
                      </m:r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C49740-348D-C57E-CA0D-C54C13A77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38" y="3560946"/>
                <a:ext cx="5780424" cy="318229"/>
              </a:xfrm>
              <a:prstGeom prst="rect">
                <a:avLst/>
              </a:prstGeom>
              <a:blipFill>
                <a:blip r:embed="rId2"/>
                <a:stretch>
                  <a:fillRect t="-15385" b="-3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F4484B-A26C-A6D9-1637-4779B7B765CA}"/>
                  </a:ext>
                </a:extLst>
              </p:cNvPr>
              <p:cNvSpPr txBox="1"/>
              <p:nvPr/>
            </p:nvSpPr>
            <p:spPr>
              <a:xfrm>
                <a:off x="1306209" y="1496901"/>
                <a:ext cx="1641026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𝑖𝑎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F4484B-A26C-A6D9-1637-4779B7B76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09" y="1496901"/>
                <a:ext cx="1641026" cy="672235"/>
              </a:xfrm>
              <a:prstGeom prst="rect">
                <a:avLst/>
              </a:prstGeom>
              <a:blipFill>
                <a:blip r:embed="rId3"/>
                <a:stretch>
                  <a:fillRect l="-17692" t="-149057" b="-20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BF3B63-6AD4-38C8-D955-0A1814E253DD}"/>
                  </a:ext>
                </a:extLst>
              </p:cNvPr>
              <p:cNvSpPr txBox="1"/>
              <p:nvPr/>
            </p:nvSpPr>
            <p:spPr>
              <a:xfrm>
                <a:off x="1216119" y="2272248"/>
                <a:ext cx="232300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𝑖𝑗𝑎𝑏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BF3B63-6AD4-38C8-D955-0A1814E25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19" y="2272248"/>
                <a:ext cx="2323007" cy="703526"/>
              </a:xfrm>
              <a:prstGeom prst="rect">
                <a:avLst/>
              </a:prstGeom>
              <a:blipFill>
                <a:blip r:embed="rId4"/>
                <a:stretch>
                  <a:fillRect l="-9239" t="-141071" b="-18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6DC2EF-FC3A-8B61-9137-0A8B76CBEABF}"/>
                  </a:ext>
                </a:extLst>
              </p:cNvPr>
              <p:cNvSpPr txBox="1"/>
              <p:nvPr/>
            </p:nvSpPr>
            <p:spPr>
              <a:xfrm>
                <a:off x="3312258" y="4340171"/>
                <a:ext cx="6591776" cy="703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𝑖𝑎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|"/>
                          <m:endChr m:val="⟩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𝑖𝑗𝑎𝑏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|"/>
                          <m:endChr m:val="⟩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6DC2EF-FC3A-8B61-9137-0A8B76CBE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58" y="4340171"/>
                <a:ext cx="6591776" cy="703526"/>
              </a:xfrm>
              <a:prstGeom prst="rect">
                <a:avLst/>
              </a:prstGeom>
              <a:blipFill>
                <a:blip r:embed="rId5"/>
                <a:stretch>
                  <a:fillRect t="-139286" b="-189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36D506-CFCA-AC70-2CDE-CB601DE8EAF1}"/>
              </a:ext>
            </a:extLst>
          </p:cNvPr>
          <p:cNvSpPr txBox="1"/>
          <p:nvPr/>
        </p:nvSpPr>
        <p:spPr>
          <a:xfrm>
            <a:off x="3153544" y="1569695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 Single excitation operator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B7F27-42DA-D299-34BD-4269DFC01497}"/>
              </a:ext>
            </a:extLst>
          </p:cNvPr>
          <p:cNvSpPr txBox="1"/>
          <p:nvPr/>
        </p:nvSpPr>
        <p:spPr>
          <a:xfrm>
            <a:off x="3397357" y="240187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 Double excitation operator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67091-2634-62C0-9BA3-FFF85AC2E70A}"/>
                  </a:ext>
                </a:extLst>
              </p:cNvPr>
              <p:cNvSpPr txBox="1"/>
              <p:nvPr/>
            </p:nvSpPr>
            <p:spPr>
              <a:xfrm>
                <a:off x="1965516" y="5349027"/>
                <a:ext cx="7804203" cy="46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→</m:t>
                    </m:r>
                    <m:r>
                      <a:rPr kumimoji="1" lang="en-US" altLang="ko-KR" sz="2000" i="1" dirty="0"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가장 정확하지만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,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그 </a:t>
                </a:r>
                <a:r>
                  <a:rPr lang="ko-KR" altLang="en-US" sz="20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계산량이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많아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, 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큰 분자에선 사용할 </a:t>
                </a:r>
                <a:r>
                  <a:rPr lang="ko-KR" altLang="en-US" sz="20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수없음</a:t>
                </a: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67091-2634-62C0-9BA3-FFF85AC2E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516" y="5349027"/>
                <a:ext cx="7804203" cy="469359"/>
              </a:xfrm>
              <a:prstGeom prst="rect">
                <a:avLst/>
              </a:prstGeom>
              <a:blipFill>
                <a:blip r:embed="rId6"/>
                <a:stretch>
                  <a:fillRect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2BDAEC-2C63-DAF7-674F-E1600E5C0B48}"/>
                  </a:ext>
                </a:extLst>
              </p:cNvPr>
              <p:cNvSpPr txBox="1"/>
              <p:nvPr/>
            </p:nvSpPr>
            <p:spPr>
              <a:xfrm>
                <a:off x="1009810" y="4142041"/>
                <a:ext cx="3874849" cy="37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𝑤𝑎𝑣𝑒𝑓𝑢𝑛𝑐𝑡𝑖𝑜𝑛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2BDAEC-2C63-DAF7-674F-E1600E5C0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10" y="4142041"/>
                <a:ext cx="3874849" cy="378758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F2144A-A003-9D2B-B703-51F016942498}"/>
                  </a:ext>
                </a:extLst>
              </p:cNvPr>
              <p:cNvSpPr txBox="1"/>
              <p:nvPr/>
            </p:nvSpPr>
            <p:spPr>
              <a:xfrm>
                <a:off x="1888572" y="3120490"/>
                <a:ext cx="153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F2144A-A003-9D2B-B703-51F01694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72" y="3120490"/>
                <a:ext cx="153888" cy="276999"/>
              </a:xfrm>
              <a:prstGeom prst="rect">
                <a:avLst/>
              </a:prstGeom>
              <a:blipFill>
                <a:blip r:embed="rId8"/>
                <a:stretch>
                  <a:fillRect l="-23077" r="-23077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50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08618"/>
            <a:ext cx="4491350" cy="61259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kumimoji="1"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Hartree-</a:t>
            </a:r>
            <a:r>
              <a:rPr kumimoji="1" lang="en-US" altLang="ko-KR" sz="3600" b="1" dirty="0" err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Fock</a:t>
            </a:r>
            <a:r>
              <a:rPr kumimoji="1"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State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BF3B63-6AD4-38C8-D955-0A1814E253DD}"/>
                  </a:ext>
                </a:extLst>
              </p:cNvPr>
              <p:cNvSpPr txBox="1"/>
              <p:nvPr/>
            </p:nvSpPr>
            <p:spPr>
              <a:xfrm>
                <a:off x="2414762" y="2011334"/>
                <a:ext cx="3025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→ |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⟩=|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BF3B63-6AD4-38C8-D955-0A1814E25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762" y="2011334"/>
                <a:ext cx="3025957" cy="369332"/>
              </a:xfrm>
              <a:prstGeom prst="rect">
                <a:avLst/>
              </a:prstGeom>
              <a:blipFill>
                <a:blip r:embed="rId2"/>
                <a:stretch>
                  <a:fillRect l="-418" t="-6667" r="-2510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5AB7F27-42DA-D299-34BD-4269DFC01497}"/>
              </a:ext>
            </a:extLst>
          </p:cNvPr>
          <p:cNvSpPr txBox="1"/>
          <p:nvPr/>
        </p:nvSpPr>
        <p:spPr>
          <a:xfrm>
            <a:off x="1068936" y="1288220"/>
            <a:ext cx="8895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Hartree-</a:t>
            </a:r>
            <a:r>
              <a:rPr lang="en-US" altLang="ko-KR" dirty="0" err="1">
                <a:sym typeface="Wingdings" panose="05000000000000000000" pitchFamily="2" charset="2"/>
              </a:rPr>
              <a:t>Fock</a:t>
            </a:r>
            <a:r>
              <a:rPr lang="en-US" altLang="ko-KR" dirty="0">
                <a:sym typeface="Wingdings" panose="05000000000000000000" pitchFamily="2" charset="2"/>
              </a:rPr>
              <a:t> Method : </a:t>
            </a:r>
            <a:r>
              <a:rPr lang="ko-KR" altLang="en-US" dirty="0">
                <a:sym typeface="Wingdings" panose="05000000000000000000" pitchFamily="2" charset="2"/>
              </a:rPr>
              <a:t>시스템의 파동함수는 단일 전자들의 파동함수의 </a:t>
            </a:r>
            <a:r>
              <a:rPr lang="en-US" altLang="ko-KR" dirty="0">
                <a:sym typeface="Wingdings" panose="05000000000000000000" pitchFamily="2" charset="2"/>
              </a:rPr>
              <a:t>Slater 				Determinant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통해 표현할 수 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2BDAEC-2C63-DAF7-674F-E1600E5C0B48}"/>
                  </a:ext>
                </a:extLst>
              </p:cNvPr>
              <p:cNvSpPr txBox="1"/>
              <p:nvPr/>
            </p:nvSpPr>
            <p:spPr>
              <a:xfrm>
                <a:off x="1068936" y="2660012"/>
                <a:ext cx="57843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𝑐𝑐𝑢𝑝𝑎𝑡𝑖𝑜𝑛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𝑟𝑒𝑝𝑟𝑒𝑠𝑒𝑛𝑡𝑎𝑡𝑖𝑜𝑛</m:t>
                    </m:r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을 이용해 표현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2BDAEC-2C63-DAF7-674F-E1600E5C0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36" y="2660012"/>
                <a:ext cx="5784351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1257CC-AE19-FF12-D1E6-9E29C0BCDE71}"/>
                  </a:ext>
                </a:extLst>
              </p:cNvPr>
              <p:cNvSpPr txBox="1"/>
              <p:nvPr/>
            </p:nvSpPr>
            <p:spPr>
              <a:xfrm>
                <a:off x="2414761" y="3081630"/>
                <a:ext cx="42108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→ |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⟩=|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1257CC-AE19-FF12-D1E6-9E29C0BCD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761" y="3081630"/>
                <a:ext cx="4210833" cy="369332"/>
              </a:xfrm>
              <a:prstGeom prst="rect">
                <a:avLst/>
              </a:prstGeom>
              <a:blipFill>
                <a:blip r:embed="rId4"/>
                <a:stretch>
                  <a:fillRect t="-6667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0E7028-A6FB-93E9-0FC7-C6FF1CD682D8}"/>
                  </a:ext>
                </a:extLst>
              </p:cNvPr>
              <p:cNvSpPr txBox="1"/>
              <p:nvPr/>
            </p:nvSpPr>
            <p:spPr>
              <a:xfrm>
                <a:off x="915495" y="4857892"/>
                <a:ext cx="5307025" cy="521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0E7028-A6FB-93E9-0FC7-C6FF1CD68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95" y="4857892"/>
                <a:ext cx="5307025" cy="521233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D2A8472-FFEE-EBA7-00E4-BE59F62C67F1}"/>
              </a:ext>
            </a:extLst>
          </p:cNvPr>
          <p:cNvCxnSpPr>
            <a:cxnSpLocks/>
          </p:cNvCxnSpPr>
          <p:nvPr/>
        </p:nvCxnSpPr>
        <p:spPr>
          <a:xfrm>
            <a:off x="4143819" y="4432946"/>
            <a:ext cx="0" cy="1633569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F3147F-E38E-BE53-B2BF-56564D645644}"/>
                  </a:ext>
                </a:extLst>
              </p:cNvPr>
              <p:cNvSpPr txBox="1"/>
              <p:nvPr/>
            </p:nvSpPr>
            <p:spPr>
              <a:xfrm>
                <a:off x="2311013" y="5471642"/>
                <a:ext cx="18012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𝛼</m:t>
                    </m:r>
                  </m:oMath>
                </a14:m>
                <a:r>
                  <a:rPr kumimoji="1" lang="en-US" altLang="ko-KR" sz="2000" dirty="0">
                    <a:solidFill>
                      <a:srgbClr val="002060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-spin orbitals</a:t>
                </a:r>
                <a:endParaRPr kumimoji="1" lang="ko-KR" altLang="en-US" sz="2000" dirty="0">
                  <a:solidFill>
                    <a:srgbClr val="002060"/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F3147F-E38E-BE53-B2BF-56564D645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13" y="5471642"/>
                <a:ext cx="1801208" cy="400110"/>
              </a:xfrm>
              <a:prstGeom prst="rect">
                <a:avLst/>
              </a:prstGeom>
              <a:blipFill>
                <a:blip r:embed="rId6"/>
                <a:stretch>
                  <a:fillRect t="-18750" b="-28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702961-FBEA-84F2-6C64-6A3A0465798E}"/>
                  </a:ext>
                </a:extLst>
              </p:cNvPr>
              <p:cNvSpPr txBox="1"/>
              <p:nvPr/>
            </p:nvSpPr>
            <p:spPr>
              <a:xfrm>
                <a:off x="4268450" y="5451215"/>
                <a:ext cx="1826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𝛽</m:t>
                    </m:r>
                  </m:oMath>
                </a14:m>
                <a:r>
                  <a:rPr kumimoji="1" lang="en-US" altLang="ko-KR" sz="2000" dirty="0">
                    <a:solidFill>
                      <a:srgbClr val="002060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-spin orbitals</a:t>
                </a:r>
                <a:endParaRPr kumimoji="1" lang="ko-KR" altLang="en-US" sz="2000" dirty="0">
                  <a:solidFill>
                    <a:srgbClr val="002060"/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702961-FBEA-84F2-6C64-6A3A04657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50" y="5451215"/>
                <a:ext cx="1826276" cy="400110"/>
              </a:xfrm>
              <a:prstGeom prst="rect">
                <a:avLst/>
              </a:prstGeom>
              <a:blipFill>
                <a:blip r:embed="rId7"/>
                <a:stretch>
                  <a:fillRect l="-1379" t="-18750" b="-28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610744A-A63F-26DA-364D-597B39CF181C}"/>
              </a:ext>
            </a:extLst>
          </p:cNvPr>
          <p:cNvCxnSpPr/>
          <p:nvPr/>
        </p:nvCxnSpPr>
        <p:spPr>
          <a:xfrm>
            <a:off x="2541683" y="4806227"/>
            <a:ext cx="1470581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B62B60-2778-0124-9247-C787EBF23A7E}"/>
                  </a:ext>
                </a:extLst>
              </p:cNvPr>
              <p:cNvSpPr txBox="1"/>
              <p:nvPr/>
            </p:nvSpPr>
            <p:spPr>
              <a:xfrm>
                <a:off x="2176222" y="4463980"/>
                <a:ext cx="7309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𝑙𝑜𝑤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 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𝐸</m:t>
                      </m:r>
                    </m:oMath>
                  </m:oMathPara>
                </a14:m>
                <a:endParaRPr kumimoji="1"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B62B60-2778-0124-9247-C787EBF23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22" y="4463980"/>
                <a:ext cx="730922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7FF8C-2FCF-8494-6F81-E5366F3E0241}"/>
                  </a:ext>
                </a:extLst>
              </p:cNvPr>
              <p:cNvSpPr txBox="1"/>
              <p:nvPr/>
            </p:nvSpPr>
            <p:spPr>
              <a:xfrm>
                <a:off x="3350582" y="4453371"/>
                <a:ext cx="7309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60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H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𝑖𝑔h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 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𝐸</m:t>
                      </m:r>
                    </m:oMath>
                  </m:oMathPara>
                </a14:m>
                <a:endParaRPr kumimoji="1"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7FF8C-2FCF-8494-6F81-E5366F3E0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582" y="4453371"/>
                <a:ext cx="730922" cy="338554"/>
              </a:xfrm>
              <a:prstGeom prst="rect">
                <a:avLst/>
              </a:prstGeom>
              <a:blipFill>
                <a:blip r:embed="rId9"/>
                <a:stretch>
                  <a:fillRect r="-6897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DF10FC8-8C92-3426-466C-09ACA4347FA6}"/>
              </a:ext>
            </a:extLst>
          </p:cNvPr>
          <p:cNvCxnSpPr>
            <a:cxnSpLocks/>
          </p:cNvCxnSpPr>
          <p:nvPr/>
        </p:nvCxnSpPr>
        <p:spPr>
          <a:xfrm flipV="1">
            <a:off x="4268450" y="4795618"/>
            <a:ext cx="1711411" cy="691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A614B6-AC9B-4BE5-9FD7-2A87B9D83994}"/>
                  </a:ext>
                </a:extLst>
              </p:cNvPr>
              <p:cNvSpPr txBox="1"/>
              <p:nvPr/>
            </p:nvSpPr>
            <p:spPr>
              <a:xfrm>
                <a:off x="4143819" y="4453371"/>
                <a:ext cx="7309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𝑙𝑜𝑤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 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𝐸</m:t>
                      </m:r>
                    </m:oMath>
                  </m:oMathPara>
                </a14:m>
                <a:endParaRPr kumimoji="1"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A614B6-AC9B-4BE5-9FD7-2A87B9D83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819" y="4453371"/>
                <a:ext cx="730922" cy="338554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ACC793-ED9C-9712-DF5A-ADF15B89B4EF}"/>
                  </a:ext>
                </a:extLst>
              </p:cNvPr>
              <p:cNvSpPr txBox="1"/>
              <p:nvPr/>
            </p:nvSpPr>
            <p:spPr>
              <a:xfrm>
                <a:off x="5371959" y="4432946"/>
                <a:ext cx="7309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60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H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𝑖𝑔h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 </m:t>
                      </m:r>
                      <m:r>
                        <a:rPr kumimoji="1" lang="en-US" altLang="ko-KR" sz="1600" b="0" i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𝐸</m:t>
                      </m:r>
                    </m:oMath>
                  </m:oMathPara>
                </a14:m>
                <a:endParaRPr kumimoji="1"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ACC793-ED9C-9712-DF5A-ADF15B89B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959" y="4432946"/>
                <a:ext cx="730922" cy="338554"/>
              </a:xfrm>
              <a:prstGeom prst="rect">
                <a:avLst/>
              </a:prstGeom>
              <a:blipFill>
                <a:blip r:embed="rId11"/>
                <a:stretch>
                  <a:fillRect r="-6780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E8076CB5-B36D-4F78-D7B2-69A13652041A}"/>
              </a:ext>
            </a:extLst>
          </p:cNvPr>
          <p:cNvGrpSpPr/>
          <p:nvPr/>
        </p:nvGrpSpPr>
        <p:grpSpPr>
          <a:xfrm>
            <a:off x="6985262" y="2380666"/>
            <a:ext cx="5206738" cy="3950114"/>
            <a:chOff x="6985262" y="2380666"/>
            <a:chExt cx="5206738" cy="3950114"/>
          </a:xfrm>
        </p:grpSpPr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507669B9-6722-F421-CFAC-8BFFC854C4BD}"/>
                </a:ext>
              </a:extLst>
            </p:cNvPr>
            <p:cNvCxnSpPr/>
            <p:nvPr/>
          </p:nvCxnSpPr>
          <p:spPr>
            <a:xfrm>
              <a:off x="6994689" y="2380666"/>
              <a:ext cx="0" cy="39501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4531D82-59D3-4034-B69C-0EE05F9E5059}"/>
                </a:ext>
              </a:extLst>
            </p:cNvPr>
            <p:cNvCxnSpPr/>
            <p:nvPr/>
          </p:nvCxnSpPr>
          <p:spPr>
            <a:xfrm>
              <a:off x="6985262" y="2380666"/>
              <a:ext cx="52067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98472B-5253-A92A-B21F-3C7B3EE5730B}"/>
                    </a:ext>
                  </a:extLst>
                </p:cNvPr>
                <p:cNvSpPr txBox="1"/>
                <p:nvPr/>
              </p:nvSpPr>
              <p:spPr>
                <a:xfrm>
                  <a:off x="7178262" y="2510277"/>
                  <a:ext cx="193604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/>
                    <a:t>e.g.)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ko-KR" altLang="en-US" b="0" dirty="0"/>
                    <a:t>의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998472B-5253-A92A-B21F-3C7B3EE57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262" y="2510277"/>
                  <a:ext cx="1936044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614" t="-6667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BF024CD-B910-969F-86AB-D6594D54B268}"/>
                    </a:ext>
                  </a:extLst>
                </p:cNvPr>
                <p:cNvSpPr txBox="1"/>
                <p:nvPr/>
              </p:nvSpPr>
              <p:spPr>
                <a:xfrm>
                  <a:off x="7423649" y="3047263"/>
                  <a:ext cx="33193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ko-KR" altLang="en-US" b="0" dirty="0"/>
                    <a:t>의 </a:t>
                  </a:r>
                  <a:r>
                    <a:rPr lang="ko-KR" altLang="en-US" b="0" dirty="0" err="1"/>
                    <a:t>스핀오비탈</a:t>
                  </a:r>
                  <a:r>
                    <a:rPr lang="ko-KR" altLang="en-US" b="0" dirty="0"/>
                    <a:t> 점유상태 </a:t>
                  </a:r>
                  <a:r>
                    <a:rPr lang="en-US" altLang="ko-KR" b="0" dirty="0"/>
                    <a:t>: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BF024CD-B910-969F-86AB-D6594D54B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649" y="3047263"/>
                  <a:ext cx="3319387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0345" b="-275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그림 41" descr="도표, 텍스트, 라인, 기술 도면이(가) 표시된 사진&#10;&#10;자동 생성된 설명">
              <a:extLst>
                <a:ext uri="{FF2B5EF4-FFF2-40B4-BE49-F238E27FC236}">
                  <a16:creationId xmlns:a16="http://schemas.microsoft.com/office/drawing/2014/main" id="{26195266-3CE8-4237-B82A-E82319724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76490" y="3389806"/>
              <a:ext cx="3080897" cy="20209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0C263FB-ACAE-EE77-76BC-945736545B19}"/>
                    </a:ext>
                  </a:extLst>
                </p:cNvPr>
                <p:cNvSpPr txBox="1"/>
                <p:nvPr/>
              </p:nvSpPr>
              <p:spPr>
                <a:xfrm>
                  <a:off x="7766859" y="5475566"/>
                  <a:ext cx="213003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𝐻𝐹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1010</m:t>
                            </m:r>
                          </m:e>
                        </m:d>
                      </m:oMath>
                    </m:oMathPara>
                  </a14:m>
                  <a:endParaRPr lang="en-US" altLang="ko-KR" sz="2000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0C263FB-ACAE-EE77-76BC-945736545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859" y="5475566"/>
                  <a:ext cx="2130036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DD85F5-59C5-A402-A8F1-FAF0C25E8F64}"/>
                  </a:ext>
                </a:extLst>
              </p:cNvPr>
              <p:cNvSpPr txBox="1"/>
              <p:nvPr/>
            </p:nvSpPr>
            <p:spPr>
              <a:xfrm>
                <a:off x="1068936" y="3906066"/>
                <a:ext cx="25980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𝑖𝑠𝑘𝑖𝑡</m:t>
                    </m:r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에서의 </a:t>
                </a:r>
                <a:r>
                  <a:rPr lang="en-US" altLang="ko-KR" b="0" dirty="0"/>
                  <a:t>Notation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DD85F5-59C5-A402-A8F1-FAF0C25E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36" y="3906066"/>
                <a:ext cx="2598092" cy="369332"/>
              </a:xfrm>
              <a:prstGeom prst="rect">
                <a:avLst/>
              </a:prstGeom>
              <a:blipFill>
                <a:blip r:embed="rId16"/>
                <a:stretch>
                  <a:fillRect l="-488" t="-6667" r="-97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4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00" y="832418"/>
            <a:ext cx="5759882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Coupled Cluster Ansatz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C49740-348D-C57E-CA0D-C54C13A77727}"/>
                  </a:ext>
                </a:extLst>
              </p:cNvPr>
              <p:cNvSpPr txBox="1"/>
              <p:nvPr/>
            </p:nvSpPr>
            <p:spPr>
              <a:xfrm>
                <a:off x="883231" y="1470892"/>
                <a:ext cx="4677371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𝑙𝑢𝑠𝑡𝑒𝑟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 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C49740-348D-C57E-CA0D-C54C13A77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1" y="1470892"/>
                <a:ext cx="4677371" cy="284437"/>
              </a:xfrm>
              <a:prstGeom prst="rect">
                <a:avLst/>
              </a:prstGeom>
              <a:blipFill>
                <a:blip r:embed="rId2"/>
                <a:stretch>
                  <a:fillRect t="-1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F4484B-A26C-A6D9-1637-4779B7B765CA}"/>
                  </a:ext>
                </a:extLst>
              </p:cNvPr>
              <p:cNvSpPr txBox="1"/>
              <p:nvPr/>
            </p:nvSpPr>
            <p:spPr>
              <a:xfrm>
                <a:off x="1421716" y="1852115"/>
                <a:ext cx="1616981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F4484B-A26C-A6D9-1637-4779B7B76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716" y="1852115"/>
                <a:ext cx="1616981" cy="693395"/>
              </a:xfrm>
              <a:prstGeom prst="rect">
                <a:avLst/>
              </a:prstGeom>
              <a:blipFill>
                <a:blip r:embed="rId3"/>
                <a:stretch>
                  <a:fillRect l="-18605" t="-139286" b="-189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BF3B63-6AD4-38C8-D955-0A1814E253DD}"/>
                  </a:ext>
                </a:extLst>
              </p:cNvPr>
              <p:cNvSpPr txBox="1"/>
              <p:nvPr/>
            </p:nvSpPr>
            <p:spPr>
              <a:xfrm>
                <a:off x="3713229" y="1821243"/>
                <a:ext cx="232300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𝑖𝑗𝑎𝑏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BF3B63-6AD4-38C8-D955-0A1814E25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29" y="1821243"/>
                <a:ext cx="2323007" cy="703526"/>
              </a:xfrm>
              <a:prstGeom prst="rect">
                <a:avLst/>
              </a:prstGeom>
              <a:blipFill>
                <a:blip r:embed="rId4"/>
                <a:stretch>
                  <a:fillRect l="-9239" t="-139286" b="-18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6DC2EF-FC3A-8B61-9137-0A8B76CBEABF}"/>
                  </a:ext>
                </a:extLst>
              </p:cNvPr>
              <p:cNvSpPr txBox="1"/>
              <p:nvPr/>
            </p:nvSpPr>
            <p:spPr>
              <a:xfrm>
                <a:off x="1310372" y="4430669"/>
                <a:ext cx="7884428" cy="703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𝑖𝑎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|"/>
                          <m:endChr m:val="⟩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𝑖𝑗𝑎𝑏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ko-KR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|"/>
                          <m:endChr m:val="⟩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6DC2EF-FC3A-8B61-9137-0A8B76CBE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72" y="4430669"/>
                <a:ext cx="7884428" cy="703526"/>
              </a:xfrm>
              <a:prstGeom prst="rect">
                <a:avLst/>
              </a:prstGeom>
              <a:blipFill>
                <a:blip r:embed="rId5"/>
                <a:stretch>
                  <a:fillRect t="-136842" b="-18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67091-2634-62C0-9BA3-FFF85AC2E70A}"/>
                  </a:ext>
                </a:extLst>
              </p:cNvPr>
              <p:cNvSpPr txBox="1"/>
              <p:nvPr/>
            </p:nvSpPr>
            <p:spPr>
              <a:xfrm>
                <a:off x="1310372" y="5322987"/>
                <a:ext cx="7430956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더 </a:t>
                </a:r>
                <a:r>
                  <a:rPr lang="ko-KR" altLang="en-US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높은차수의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여기를</a:t>
                </a: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, 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더 낮은 여기상태의 곱으로 표현할 수 있다</a:t>
                </a: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→</m:t>
                    </m:r>
                  </m:oMath>
                </a14:m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고차항을 안전하게 </a:t>
                </a: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truncate 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할 수 있다</a:t>
                </a: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67091-2634-62C0-9BA3-FFF85AC2E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72" y="5322987"/>
                <a:ext cx="7430956" cy="812530"/>
              </a:xfrm>
              <a:prstGeom prst="rect">
                <a:avLst/>
              </a:prstGeom>
              <a:blipFill>
                <a:blip r:embed="rId6"/>
                <a:stretch>
                  <a:fillRect l="-683" t="-1563" b="-140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2A565F-F0AE-73CD-666D-5F1650B1A4C7}"/>
                  </a:ext>
                </a:extLst>
              </p:cNvPr>
              <p:cNvSpPr txBox="1"/>
              <p:nvPr/>
            </p:nvSpPr>
            <p:spPr>
              <a:xfrm>
                <a:off x="1201605" y="4095607"/>
                <a:ext cx="18370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ko-KR" alt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2A565F-F0AE-73CD-666D-5F1650B1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605" y="4095607"/>
                <a:ext cx="183709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C468C2-8688-E472-CC1D-EF933B62C8D2}"/>
                  </a:ext>
                </a:extLst>
              </p:cNvPr>
              <p:cNvSpPr txBox="1"/>
              <p:nvPr/>
            </p:nvSpPr>
            <p:spPr>
              <a:xfrm>
                <a:off x="751151" y="2548953"/>
                <a:ext cx="6253480" cy="117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 1+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 ⋯= 1+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C468C2-8688-E472-CC1D-EF933B62C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51" y="2548953"/>
                <a:ext cx="6253480" cy="1174424"/>
              </a:xfrm>
              <a:prstGeom prst="rect">
                <a:avLst/>
              </a:prstGeom>
              <a:blipFill>
                <a:blip r:embed="rId8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58C87-0A99-12BD-0B51-98448631F9E4}"/>
                  </a:ext>
                </a:extLst>
              </p:cNvPr>
              <p:cNvSpPr txBox="1"/>
              <p:nvPr/>
            </p:nvSpPr>
            <p:spPr>
              <a:xfrm>
                <a:off x="5883182" y="1934744"/>
                <a:ext cx="154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0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58C87-0A99-12BD-0B51-98448631F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82" y="1934744"/>
                <a:ext cx="1549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16CD3D-DB2B-628A-355B-905D1114E220}"/>
              </a:ext>
            </a:extLst>
          </p:cNvPr>
          <p:cNvGrpSpPr/>
          <p:nvPr/>
        </p:nvGrpSpPr>
        <p:grpSpPr>
          <a:xfrm>
            <a:off x="8232280" y="4106822"/>
            <a:ext cx="1214651" cy="920257"/>
            <a:chOff x="8232280" y="4106822"/>
            <a:chExt cx="1214651" cy="920257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93949C-8654-1B33-964D-15300B0586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2280" y="4534293"/>
              <a:ext cx="685477" cy="4927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2A3BF7-3918-1A23-C99E-1526A9847F2B}"/>
                </a:ext>
              </a:extLst>
            </p:cNvPr>
            <p:cNvSpPr txBox="1"/>
            <p:nvPr/>
          </p:nvSpPr>
          <p:spPr>
            <a:xfrm>
              <a:off x="8761454" y="4106822"/>
              <a:ext cx="685477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rPr>
                <a:t>CCSD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89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00" y="832418"/>
            <a:ext cx="5759882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Coupled Cluster Ansatz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36CAF7-7D93-ADD6-2B79-6223C00C534F}"/>
                  </a:ext>
                </a:extLst>
              </p:cNvPr>
              <p:cNvSpPr txBox="1"/>
              <p:nvPr/>
            </p:nvSpPr>
            <p:spPr>
              <a:xfrm>
                <a:off x="843392" y="1407687"/>
                <a:ext cx="8596329" cy="1078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Unitary</a:t>
                </a:r>
                <a:r>
                  <a:rPr lang="ko-KR" altLang="en-US" dirty="0"/>
                  <a:t> 행렬인가</a:t>
                </a:r>
                <a:r>
                  <a:rPr lang="en-US" altLang="ko-KR" dirty="0"/>
                  <a:t>?</a:t>
                </a: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Unitary</a:t>
                </a:r>
                <a:r>
                  <a:rPr lang="ko-KR" altLang="en-US" dirty="0"/>
                  <a:t> 행렬이면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𝑖𝐻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𝐻𝑒𝑟𝑚𝑖𝑡𝑖𝑎𝑛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i="1" dirty="0"/>
                  <a:t> </a:t>
                </a:r>
                <a:r>
                  <a:rPr lang="ko-KR" altLang="en-US" dirty="0"/>
                  <a:t>꼴로 나타낼 수 있다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Unitary</a:t>
                </a:r>
                <a:r>
                  <a:rPr lang="ko-KR" altLang="en-US" dirty="0"/>
                  <a:t> 행렬이면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i="1" dirty="0"/>
                  <a:t> </a:t>
                </a:r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𝑖𝑇</m:t>
                    </m:r>
                  </m:oMath>
                </a14:m>
                <a:r>
                  <a:rPr lang="ko-KR" altLang="en-US" i="1" dirty="0"/>
                  <a:t> 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Hermitian </a:t>
                </a:r>
                <a:r>
                  <a:rPr lang="ko-KR" altLang="en-US" dirty="0" err="1"/>
                  <a:t>이어야한다</a:t>
                </a:r>
                <a:r>
                  <a:rPr lang="en-US" altLang="ko-KR" dirty="0"/>
                  <a:t>. </a:t>
                </a:r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36CAF7-7D93-ADD6-2B79-6223C00C5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92" y="1407687"/>
                <a:ext cx="8596329" cy="1078821"/>
              </a:xfrm>
              <a:prstGeom prst="rect">
                <a:avLst/>
              </a:prstGeom>
              <a:blipFill>
                <a:blip r:embed="rId2"/>
                <a:stretch>
                  <a:fillRect l="-442" t="-1163" b="-8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EE5574-624E-205E-FFEA-B47E59E3143B}"/>
                  </a:ext>
                </a:extLst>
              </p:cNvPr>
              <p:cNvSpPr txBox="1"/>
              <p:nvPr/>
            </p:nvSpPr>
            <p:spPr>
              <a:xfrm>
                <a:off x="843392" y="2568659"/>
                <a:ext cx="7037496" cy="937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𝑖𝑇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altLang="ko-KR" i="1" dirty="0"/>
                  <a:t> </a:t>
                </a:r>
                <a:r>
                  <a:rPr lang="ko-KR" altLang="en-US" dirty="0"/>
                  <a:t>이므로</a:t>
                </a:r>
                <a:endParaRPr lang="en-US" altLang="ko-KR" dirty="0"/>
              </a:p>
              <a:p>
                <a:pPr marL="285750" indent="-285750"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𝑖𝑇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285750" indent="-285750"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만족하면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Unitary</a:t>
                </a:r>
                <a:r>
                  <a:rPr lang="ko-KR" altLang="en-US" dirty="0"/>
                  <a:t> 행렬이다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EE5574-624E-205E-FFEA-B47E59E31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92" y="2568659"/>
                <a:ext cx="7037496" cy="937564"/>
              </a:xfrm>
              <a:prstGeom prst="rect">
                <a:avLst/>
              </a:prstGeom>
              <a:blipFill>
                <a:blip r:embed="rId3"/>
                <a:stretch>
                  <a:fillRect l="-541" t="-2703" b="-10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F7F7EB-87E3-DF57-5B49-3D079BD97F61}"/>
                  </a:ext>
                </a:extLst>
              </p:cNvPr>
              <p:cNvSpPr txBox="1"/>
              <p:nvPr/>
            </p:nvSpPr>
            <p:spPr>
              <a:xfrm>
                <a:off x="1000945" y="3553767"/>
                <a:ext cx="6489914" cy="858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ko-KR" altLang="en-US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𝑖𝑗𝑎𝑏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𝑎𝑏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ko-KR" altLang="en-US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ko-KR" altLang="en-US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altLang="ko-KR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F7F7EB-87E3-DF57-5B49-3D079BD9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45" y="3553767"/>
                <a:ext cx="6489914" cy="858505"/>
              </a:xfrm>
              <a:prstGeom prst="rect">
                <a:avLst/>
              </a:prstGeom>
              <a:blipFill>
                <a:blip r:embed="rId4"/>
                <a:stretch>
                  <a:fillRect t="-100000" b="-146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8DEC80-EAC0-D901-320E-9E4E0B44CF8B}"/>
                  </a:ext>
                </a:extLst>
              </p:cNvPr>
              <p:cNvSpPr txBox="1"/>
              <p:nvPr/>
            </p:nvSpPr>
            <p:spPr>
              <a:xfrm>
                <a:off x="2028359" y="4376771"/>
                <a:ext cx="4435085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𝑖𝑗𝑎𝑏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ko-KR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8DEC80-EAC0-D901-320E-9E4E0B44C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59" y="4376771"/>
                <a:ext cx="4435085" cy="795859"/>
              </a:xfrm>
              <a:prstGeom prst="rect">
                <a:avLst/>
              </a:prstGeom>
              <a:blipFill>
                <a:blip r:embed="rId5"/>
                <a:stretch>
                  <a:fillRect l="-1714" t="-117188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E15E1B-EAA7-BC90-E004-B6ECD018F663}"/>
                  </a:ext>
                </a:extLst>
              </p:cNvPr>
              <p:cNvSpPr txBox="1"/>
              <p:nvPr/>
            </p:nvSpPr>
            <p:spPr>
              <a:xfrm>
                <a:off x="2028358" y="5129589"/>
                <a:ext cx="645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E15E1B-EAA7-BC90-E004-B6ECD018F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58" y="5129589"/>
                <a:ext cx="6450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31ECDE-371A-3E59-571C-05207F0346F6}"/>
                  </a:ext>
                </a:extLst>
              </p:cNvPr>
              <p:cNvSpPr txBox="1"/>
              <p:nvPr/>
            </p:nvSpPr>
            <p:spPr>
              <a:xfrm>
                <a:off x="5513942" y="5254781"/>
                <a:ext cx="6249690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-&gt;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ko-KR" altLang="en-US" dirty="0"/>
                  <a:t> 이므로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Unitary</a:t>
                </a:r>
                <a:r>
                  <a:rPr lang="ko-KR" altLang="en-US" dirty="0"/>
                  <a:t> 행렬</a:t>
                </a:r>
                <a:r>
                  <a:rPr lang="en-US" altLang="ko-KR" dirty="0"/>
                  <a:t>(operator)</a:t>
                </a:r>
                <a:r>
                  <a:rPr lang="ko-KR" altLang="en-US" dirty="0"/>
                  <a:t>이 아니다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31ECDE-371A-3E59-571C-05207F034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42" y="5254781"/>
                <a:ext cx="6249690" cy="376450"/>
              </a:xfrm>
              <a:prstGeom prst="rect">
                <a:avLst/>
              </a:prstGeom>
              <a:blipFill>
                <a:blip r:embed="rId7"/>
                <a:stretch>
                  <a:fillRect l="-811" t="-6452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792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00" y="832418"/>
            <a:ext cx="5759882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Coupled Cluster Ansatz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36CAF7-7D93-ADD6-2B79-6223C00C534F}"/>
                  </a:ext>
                </a:extLst>
              </p:cNvPr>
              <p:cNvSpPr txBox="1"/>
              <p:nvPr/>
            </p:nvSpPr>
            <p:spPr>
              <a:xfrm>
                <a:off x="1048073" y="1547402"/>
                <a:ext cx="9408737" cy="2572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sup>
                    </m:s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Unitary</a:t>
                </a:r>
                <a:r>
                  <a:rPr lang="ko-KR" altLang="en-US" dirty="0"/>
                  <a:t> 행렬인가</a:t>
                </a:r>
                <a:r>
                  <a:rPr lang="en-US" altLang="ko-KR" dirty="0"/>
                  <a:t>?</a:t>
                </a: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sup>
                    </m:sSup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Unitary</a:t>
                </a:r>
                <a:r>
                  <a:rPr lang="ko-KR" altLang="en-US" dirty="0"/>
                  <a:t> 행렬이면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i="1" dirty="0"/>
                  <a:t> </a:t>
                </a:r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Hermitian </a:t>
                </a:r>
                <a:r>
                  <a:rPr lang="ko-KR" altLang="en-US" dirty="0" err="1"/>
                  <a:t>이어야한다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è"/>
                </a:pPr>
                <a:endParaRPr lang="en-US" altLang="ko-KR" dirty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이므로</a:t>
                </a:r>
                <a:endParaRPr lang="en-US" altLang="ko-KR" dirty="0"/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altLang="ko-KR" i="1" u="sng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u="sng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ko-KR" i="1" u="sng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u="sng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 u="sng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 u="sng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u="sng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  <m:r>
                      <a:rPr lang="en-US" altLang="ko-KR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altLang="ko-KR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ko-KR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 u="sng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u="sng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36CAF7-7D93-ADD6-2B79-6223C00C5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73" y="1547402"/>
                <a:ext cx="9408737" cy="2572499"/>
              </a:xfrm>
              <a:prstGeom prst="rect">
                <a:avLst/>
              </a:prstGeom>
              <a:blipFill>
                <a:blip r:embed="rId3"/>
                <a:stretch>
                  <a:fillRect l="-404"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FD042A-3EEC-8EC9-6BC9-3E6C6F1EAE9F}"/>
                  </a:ext>
                </a:extLst>
              </p:cNvPr>
              <p:cNvSpPr txBox="1"/>
              <p:nvPr/>
            </p:nvSpPr>
            <p:spPr>
              <a:xfrm>
                <a:off x="1817595" y="4541859"/>
                <a:ext cx="8264051" cy="949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dirty="0"/>
                  <a:t>-&gt;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이므로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sup>
                    </m:s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Unitary</a:t>
                </a:r>
                <a:r>
                  <a:rPr lang="ko-KR" altLang="en-US" dirty="0"/>
                  <a:t> 행렬</a:t>
                </a:r>
                <a:r>
                  <a:rPr lang="en-US" altLang="ko-KR" dirty="0"/>
                  <a:t>(operator)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!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/>
                  <a:t>-&gt;</a:t>
                </a:r>
                <a:r>
                  <a:rPr lang="ko-KR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operator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이용한 </a:t>
                </a:r>
                <a:r>
                  <a:rPr lang="en-US" altLang="ko-KR" dirty="0"/>
                  <a:t>Ansatz</a:t>
                </a:r>
                <a:r>
                  <a:rPr lang="ko-KR" altLang="en-US" dirty="0"/>
                  <a:t>는 양자컴퓨터에서 사용할 수 있다</a:t>
                </a:r>
                <a:r>
                  <a:rPr lang="en-US" altLang="ko-KR" dirty="0"/>
                  <a:t>!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FD042A-3EEC-8EC9-6BC9-3E6C6F1E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95" y="4541859"/>
                <a:ext cx="8264051" cy="949299"/>
              </a:xfrm>
              <a:prstGeom prst="rect">
                <a:avLst/>
              </a:prstGeom>
              <a:blipFill>
                <a:blip r:embed="rId4"/>
                <a:stretch>
                  <a:fillRect l="-614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349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56" y="767492"/>
            <a:ext cx="6843965" cy="59521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kumimoji="1"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Unitary Coupled Cluster Ansatz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49740-348D-C57E-CA0D-C54C13A77727}"/>
              </a:ext>
            </a:extLst>
          </p:cNvPr>
          <p:cNvSpPr txBox="1"/>
          <p:nvPr/>
        </p:nvSpPr>
        <p:spPr>
          <a:xfrm>
            <a:off x="1083636" y="1549430"/>
            <a:ext cx="9167804" cy="1956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/>
              <a:t>이 </a:t>
            </a:r>
            <a:r>
              <a:rPr lang="en-US" altLang="ko-KR" sz="2000" dirty="0"/>
              <a:t>Coupled Cluster </a:t>
            </a:r>
            <a:r>
              <a:rPr lang="ko-KR" altLang="en-US" sz="2000" dirty="0"/>
              <a:t>이론을 사용한 </a:t>
            </a:r>
            <a:r>
              <a:rPr lang="en-US" altLang="ko-KR" sz="2000" dirty="0"/>
              <a:t>Ansatz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양자컴퓨터에서도 </a:t>
            </a:r>
            <a:r>
              <a:rPr lang="ko-KR" altLang="en-US" sz="2000" dirty="0" err="1"/>
              <a:t>사용하고싶다</a:t>
            </a:r>
            <a:r>
              <a:rPr lang="en-US" altLang="ko-KR" sz="2000" dirty="0"/>
              <a:t>..!</a:t>
            </a:r>
          </a:p>
          <a:p>
            <a:pPr>
              <a:lnSpc>
                <a:spcPct val="130000"/>
              </a:lnSpc>
            </a:pPr>
            <a:r>
              <a:rPr lang="ko-KR" altLang="en-US" sz="2000" dirty="0"/>
              <a:t>양자컴퓨터에서 상태의 변환은 </a:t>
            </a:r>
            <a:r>
              <a:rPr lang="en-US" altLang="ko-KR" sz="2000" dirty="0"/>
              <a:t>Unitary </a:t>
            </a:r>
            <a:r>
              <a:rPr lang="ko-KR" altLang="en-US" sz="2000" dirty="0"/>
              <a:t>연산자에 의해 가능하다</a:t>
            </a:r>
            <a:r>
              <a:rPr lang="en-US" altLang="ko-KR" sz="2000" dirty="0"/>
              <a:t>. </a:t>
            </a:r>
          </a:p>
          <a:p>
            <a:pPr>
              <a:lnSpc>
                <a:spcPct val="130000"/>
              </a:lnSpc>
            </a:pP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è"/>
            </a:pPr>
            <a:r>
              <a:rPr lang="en-US" altLang="ko-KR" sz="2000" dirty="0"/>
              <a:t>Unitary </a:t>
            </a:r>
            <a:r>
              <a:rPr lang="ko-KR" altLang="en-US" sz="2000" dirty="0"/>
              <a:t>버전의 </a:t>
            </a:r>
            <a:r>
              <a:rPr lang="en-US" altLang="ko-KR" sz="2000" dirty="0"/>
              <a:t>Coupled Cluster Ansatz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사용하자</a:t>
            </a:r>
            <a:r>
              <a:rPr lang="en-US" altLang="ko-KR" sz="2000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dirty="0"/>
              <a:t>	: UCC(Unitary Coupled Cluster)</a:t>
            </a:r>
            <a:r>
              <a:rPr lang="ko-KR" altLang="en-US" sz="2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758D2D-3944-E0D8-6CA3-E95651CCAB72}"/>
                  </a:ext>
                </a:extLst>
              </p:cNvPr>
              <p:cNvSpPr txBox="1"/>
              <p:nvPr/>
            </p:nvSpPr>
            <p:spPr>
              <a:xfrm>
                <a:off x="2283162" y="3674306"/>
                <a:ext cx="6768752" cy="804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𝑈𝐶𝐶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𝑎𝑛𝑠𝑎𝑡𝑧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𝑤𝑎𝑣𝑒𝑓𝑢𝑛𝑐𝑡𝑖𝑜𝑛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758D2D-3944-E0D8-6CA3-E95651CCA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162" y="3674306"/>
                <a:ext cx="6768752" cy="804003"/>
              </a:xfrm>
              <a:prstGeom prst="rect">
                <a:avLst/>
              </a:prstGeom>
              <a:blipFill>
                <a:blip r:embed="rId2"/>
                <a:stretch>
                  <a:fillRect t="-4688" b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C4568B-F548-7AD7-70EA-E404BF3C3B86}"/>
                  </a:ext>
                </a:extLst>
              </p:cNvPr>
              <p:cNvSpPr txBox="1"/>
              <p:nvPr/>
            </p:nvSpPr>
            <p:spPr>
              <a:xfrm>
                <a:off x="1820571" y="4806350"/>
                <a:ext cx="8971548" cy="703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𝑖𝑎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𝑖𝑗𝑎𝑏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𝑎𝑏</m:t>
                                      </m:r>
                                    </m:sup>
                                  </m:sSub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nary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C4568B-F548-7AD7-70EA-E404BF3C3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571" y="4806350"/>
                <a:ext cx="8971548" cy="703526"/>
              </a:xfrm>
              <a:prstGeom prst="rect">
                <a:avLst/>
              </a:prstGeom>
              <a:blipFill>
                <a:blip r:embed="rId3"/>
                <a:stretch>
                  <a:fillRect t="-139286" b="-18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F22BD0-22E5-9749-2AD7-BE2A2980D7DF}"/>
                  </a:ext>
                </a:extLst>
              </p:cNvPr>
              <p:cNvSpPr txBox="1"/>
              <p:nvPr/>
            </p:nvSpPr>
            <p:spPr>
              <a:xfrm>
                <a:off x="1417163" y="4376400"/>
                <a:ext cx="2252795" cy="41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ko-KR" alt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F22BD0-22E5-9749-2AD7-BE2A2980D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63" y="4376400"/>
                <a:ext cx="2252795" cy="418191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83AFE90-FE70-AB02-FC60-30D0092817DF}"/>
              </a:ext>
            </a:extLst>
          </p:cNvPr>
          <p:cNvSpPr txBox="1"/>
          <p:nvPr/>
        </p:nvSpPr>
        <p:spPr>
          <a:xfrm>
            <a:off x="2910284" y="5822448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en-US" altLang="ko-KR" b="0" dirty="0"/>
          </a:p>
          <a:p>
            <a:endParaRPr kumimoji="1" lang="en-US" altLang="ko-KR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2538D-42FA-D055-D80A-C31196CC1876}"/>
              </a:ext>
            </a:extLst>
          </p:cNvPr>
          <p:cNvSpPr txBox="1"/>
          <p:nvPr/>
        </p:nvSpPr>
        <p:spPr>
          <a:xfrm>
            <a:off x="1616573" y="5798669"/>
            <a:ext cx="4852528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#Li-Co Dimer </a:t>
            </a:r>
            <a:r>
              <a:rPr lang="ko-KR" altLang="en-US" sz="18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계산에서 파라미터 </a:t>
            </a:r>
            <a:r>
              <a:rPr lang="en-US" altLang="ko-KR" sz="18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: 285</a:t>
            </a:r>
            <a:r>
              <a:rPr lang="ko-KR" altLang="en-US" sz="18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개 </a:t>
            </a:r>
            <a:endParaRPr lang="en-US" altLang="ko-KR" sz="1800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72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63" y="859068"/>
            <a:ext cx="5507645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Qubit operator mapping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B5E2D201-6F0A-4A1A-E500-8EC09D5BCC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1846" y="1763248"/>
              <a:ext cx="9828308" cy="28553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2227260">
                      <a:extLst>
                        <a:ext uri="{9D8B030D-6E8A-4147-A177-3AD203B41FA5}">
                          <a16:colId xmlns:a16="http://schemas.microsoft.com/office/drawing/2014/main" val="1329190732"/>
                        </a:ext>
                      </a:extLst>
                    </a:gridCol>
                    <a:gridCol w="2033585">
                      <a:extLst>
                        <a:ext uri="{9D8B030D-6E8A-4147-A177-3AD203B41FA5}">
                          <a16:colId xmlns:a16="http://schemas.microsoft.com/office/drawing/2014/main" val="2861007133"/>
                        </a:ext>
                      </a:extLst>
                    </a:gridCol>
                    <a:gridCol w="5567463">
                      <a:extLst>
                        <a:ext uri="{9D8B030D-6E8A-4147-A177-3AD203B41FA5}">
                          <a16:colId xmlns:a16="http://schemas.microsoft.com/office/drawing/2014/main" val="626768418"/>
                        </a:ext>
                      </a:extLst>
                    </a:gridCol>
                  </a:tblGrid>
                  <a:tr h="57529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Method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Time complexity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Comments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910602"/>
                      </a:ext>
                    </a:extLst>
                  </a:tr>
                  <a:tr h="760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Jordan-Wigner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Orbital occupation </a:t>
                          </a:r>
                          <a:r>
                            <a:rPr lang="en-US" altLang="ko-KR" sz="1400" dirty="0">
                              <a:sym typeface="Wingdings" panose="05000000000000000000" pitchFamily="2" charset="2"/>
                            </a:rPr>
                            <a:t> Qubits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6712113"/>
                      </a:ext>
                    </a:extLst>
                  </a:tr>
                  <a:tr h="760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Parity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Orbital parity </a:t>
                          </a:r>
                          <a:r>
                            <a:rPr lang="en-US" altLang="ko-KR" sz="1400" dirty="0">
                              <a:sym typeface="Wingdings" panose="05000000000000000000" pitchFamily="2" charset="2"/>
                            </a:rPr>
                            <a:t> Qubits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3694317"/>
                      </a:ext>
                    </a:extLst>
                  </a:tr>
                  <a:tr h="760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err="1"/>
                            <a:t>Bravi-Kitaev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6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Mixed version of Jordan-Wigner &amp; </a:t>
                          </a:r>
                          <a:r>
                            <a:rPr lang="en-US" altLang="ko-KR" sz="1400" dirty="0" err="1"/>
                            <a:t>Pairty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2216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B5E2D201-6F0A-4A1A-E500-8EC09D5BCC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9409737"/>
                  </p:ext>
                </p:extLst>
              </p:nvPr>
            </p:nvGraphicFramePr>
            <p:xfrm>
              <a:off x="1181846" y="1763248"/>
              <a:ext cx="9828308" cy="28553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2227260">
                      <a:extLst>
                        <a:ext uri="{9D8B030D-6E8A-4147-A177-3AD203B41FA5}">
                          <a16:colId xmlns:a16="http://schemas.microsoft.com/office/drawing/2014/main" val="1329190732"/>
                        </a:ext>
                      </a:extLst>
                    </a:gridCol>
                    <a:gridCol w="2033585">
                      <a:extLst>
                        <a:ext uri="{9D8B030D-6E8A-4147-A177-3AD203B41FA5}">
                          <a16:colId xmlns:a16="http://schemas.microsoft.com/office/drawing/2014/main" val="2861007133"/>
                        </a:ext>
                      </a:extLst>
                    </a:gridCol>
                    <a:gridCol w="5567463">
                      <a:extLst>
                        <a:ext uri="{9D8B030D-6E8A-4147-A177-3AD203B41FA5}">
                          <a16:colId xmlns:a16="http://schemas.microsoft.com/office/drawing/2014/main" val="626768418"/>
                        </a:ext>
                      </a:extLst>
                    </a:gridCol>
                  </a:tblGrid>
                  <a:tr h="57529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Method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Time complexity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Comments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910602"/>
                      </a:ext>
                    </a:extLst>
                  </a:tr>
                  <a:tr h="760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Jordan-Wigner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9317" t="-80000" r="-273292" b="-2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Orbital occupation </a:t>
                          </a:r>
                          <a:r>
                            <a:rPr lang="en-US" altLang="ko-KR" sz="1400" dirty="0">
                              <a:sym typeface="Wingdings" panose="05000000000000000000" pitchFamily="2" charset="2"/>
                            </a:rPr>
                            <a:t> Qubits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6712113"/>
                      </a:ext>
                    </a:extLst>
                  </a:tr>
                  <a:tr h="760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Parity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9317" t="-180000" r="-273292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Orbital parity </a:t>
                          </a:r>
                          <a:r>
                            <a:rPr lang="en-US" altLang="ko-KR" sz="1400" dirty="0">
                              <a:sym typeface="Wingdings" panose="05000000000000000000" pitchFamily="2" charset="2"/>
                            </a:rPr>
                            <a:t> Qubits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3694317"/>
                      </a:ext>
                    </a:extLst>
                  </a:tr>
                  <a:tr h="760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err="1"/>
                            <a:t>Bravi-Kitaev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9317" t="-280000" r="-273292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Mixed version of Jordan-Wigner &amp; </a:t>
                          </a:r>
                          <a:r>
                            <a:rPr lang="en-US" altLang="ko-KR" sz="1400" dirty="0" err="1"/>
                            <a:t>Pairty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2216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9890FB-2B2D-A2FD-D287-F86CDE6E0CF2}"/>
                  </a:ext>
                </a:extLst>
              </p:cNvPr>
              <p:cNvSpPr txBox="1"/>
              <p:nvPr/>
            </p:nvSpPr>
            <p:spPr>
              <a:xfrm>
                <a:off x="3560801" y="5121275"/>
                <a:ext cx="5212809" cy="604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acc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r>
                      <a:rPr lang="en-US" altLang="ko-KR" sz="2400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acc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ko-KR" altLang="en-US" sz="2400" b="1" i="1">
                        <a:latin typeface="Cambria Math" panose="02040503050406030204" pitchFamily="18" charset="0"/>
                      </a:rPr>
                      <m:t>를</m:t>
                    </m:r>
                    <m:r>
                      <a:rPr lang="ko-KR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b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Pauli operator</a:t>
                </a:r>
                <a:r>
                  <a:rPr lang="ko-KR" altLang="en-US" sz="2400" b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로 치환하자</a:t>
                </a:r>
                <a:r>
                  <a:rPr lang="en-US" altLang="ko-KR" sz="2400" b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!</a:t>
                </a:r>
                <a:endParaRPr lang="en-US" altLang="ko-KR" b="1" dirty="0"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9890FB-2B2D-A2FD-D287-F86CDE6E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801" y="5121275"/>
                <a:ext cx="5212809" cy="604396"/>
              </a:xfrm>
              <a:prstGeom prst="rect">
                <a:avLst/>
              </a:prstGeom>
              <a:blipFill>
                <a:blip r:embed="rId3"/>
                <a:stretch>
                  <a:fillRect l="-243" b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992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63" y="859068"/>
            <a:ext cx="5354714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Jordan-Wigner mapping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2843D-9EE2-0F59-0510-FC4741BAC016}"/>
              </a:ext>
            </a:extLst>
          </p:cNvPr>
          <p:cNvSpPr txBox="1"/>
          <p:nvPr/>
        </p:nvSpPr>
        <p:spPr>
          <a:xfrm>
            <a:off x="912560" y="1465421"/>
            <a:ext cx="979402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Occupation number representation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을 통해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상태를 각 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오비탈의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점유상태로 표현하였다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endParaRPr lang="en-US" altLang="ko-KR" sz="2000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58456-204A-DF6E-432A-9D5DF3BE120A}"/>
                  </a:ext>
                </a:extLst>
              </p:cNvPr>
              <p:cNvSpPr txBox="1"/>
              <p:nvPr/>
            </p:nvSpPr>
            <p:spPr>
              <a:xfrm>
                <a:off x="2448047" y="2013871"/>
                <a:ext cx="54266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,  (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𝑓𝑒𝑟𝑚𝑖𝑜𝑛</m:t>
                    </m:r>
                  </m:oMath>
                </a14:m>
                <a:r>
                  <a:rPr kumimoji="1" lang="ko-KR" altLang="en-US" sz="2000" dirty="0"/>
                  <a:t> 이므로</a:t>
                </a:r>
                <a:r>
                  <a:rPr kumimoji="1" lang="en-US" altLang="ko-KR" sz="2000" dirty="0"/>
                  <a:t>)</a:t>
                </a:r>
                <a:endParaRPr kumimoji="1"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58456-204A-DF6E-432A-9D5DF3BE1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47" y="2013871"/>
                <a:ext cx="5426678" cy="307777"/>
              </a:xfrm>
              <a:prstGeom prst="rect">
                <a:avLst/>
              </a:prstGeom>
              <a:blipFill>
                <a:blip r:embed="rId2"/>
                <a:stretch>
                  <a:fillRect t="-24000" r="-1865" b="-4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C1F3B05-7B8C-74B6-88AC-9447C825969A}"/>
              </a:ext>
            </a:extLst>
          </p:cNvPr>
          <p:cNvSpPr txBox="1"/>
          <p:nvPr/>
        </p:nvSpPr>
        <p:spPr>
          <a:xfrm>
            <a:off x="912560" y="2751534"/>
            <a:ext cx="9794022" cy="47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그리고 생성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/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소멸 연산자는 상태에 대해서 아래의 관계를 만족한다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3010AF-7185-D183-EA94-98B08BD81B91}"/>
                  </a:ext>
                </a:extLst>
              </p:cNvPr>
              <p:cNvSpPr txBox="1"/>
              <p:nvPr/>
            </p:nvSpPr>
            <p:spPr>
              <a:xfrm>
                <a:off x="2448047" y="3292880"/>
                <a:ext cx="1638910" cy="787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3010AF-7185-D183-EA94-98B08BD81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47" y="3292880"/>
                <a:ext cx="1638910" cy="787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0B3E3-8C58-FE29-DA4E-5556D60E75CA}"/>
                  </a:ext>
                </a:extLst>
              </p:cNvPr>
              <p:cNvSpPr txBox="1"/>
              <p:nvPr/>
            </p:nvSpPr>
            <p:spPr>
              <a:xfrm>
                <a:off x="5051066" y="3307114"/>
                <a:ext cx="150695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ko-KR" alt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0B3E3-8C58-FE29-DA4E-5556D60E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066" y="3307114"/>
                <a:ext cx="150695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11E593-E0FD-E332-D482-F6D01A461D2D}"/>
                  </a:ext>
                </a:extLst>
              </p:cNvPr>
              <p:cNvSpPr txBox="1"/>
              <p:nvPr/>
            </p:nvSpPr>
            <p:spPr>
              <a:xfrm>
                <a:off x="912560" y="4312115"/>
                <a:ext cx="10476929" cy="113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ko-KR" altLang="en-US" dirty="0"/>
                  <a:t> 을 통한 표현은 큐비트에서의 표현과 </a:t>
                </a:r>
                <a:r>
                  <a:rPr lang="ko-KR" altLang="en-US" dirty="0" err="1"/>
                  <a:t>유사한것</a:t>
                </a:r>
                <a:r>
                  <a:rPr lang="ko-KR" altLang="en-US" dirty="0"/>
                  <a:t> 같다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è"/>
                </a:pPr>
                <a:r>
                  <a:rPr lang="ko-KR" altLang="en-US" dirty="0"/>
                  <a:t>각 </a:t>
                </a:r>
                <a:r>
                  <a:rPr lang="ko-KR" altLang="en-US" dirty="0" err="1"/>
                  <a:t>전자오비탈에</a:t>
                </a:r>
                <a:r>
                  <a:rPr lang="ko-KR" altLang="en-US" dirty="0"/>
                  <a:t> 대한 </a:t>
                </a:r>
                <a:r>
                  <a:rPr lang="ko-KR" altLang="en-US" dirty="0" err="1"/>
                  <a:t>점유상태에따른</a:t>
                </a:r>
                <a:r>
                  <a:rPr lang="ko-KR" altLang="en-US" dirty="0"/>
                  <a:t> 표현을 큐비트로 대응시키자</a:t>
                </a:r>
                <a:r>
                  <a:rPr lang="en-US" altLang="ko-KR" dirty="0"/>
                  <a:t>!</a:t>
                </a: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è"/>
                </a:pPr>
                <a:r>
                  <a:rPr lang="ko-KR" altLang="en-US" dirty="0"/>
                  <a:t>그러한 표현에서 생성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소멸 연산자의 관계를 만족하는 연산자를 찾자</a:t>
                </a:r>
                <a:r>
                  <a:rPr lang="en-US" altLang="ko-KR" dirty="0"/>
                  <a:t>!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11E593-E0FD-E332-D482-F6D01A461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60" y="4312115"/>
                <a:ext cx="10476929" cy="1132939"/>
              </a:xfrm>
              <a:prstGeom prst="rect">
                <a:avLst/>
              </a:prstGeom>
              <a:blipFill>
                <a:blip r:embed="rId5"/>
                <a:stretch>
                  <a:fillRect l="-485" b="-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346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02843D-9EE2-0F59-0510-FC4741BAC016}"/>
                  </a:ext>
                </a:extLst>
              </p:cNvPr>
              <p:cNvSpPr txBox="1"/>
              <p:nvPr/>
            </p:nvSpPr>
            <p:spPr>
              <a:xfrm>
                <a:off x="912560" y="1465421"/>
                <a:ext cx="9794022" cy="718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큐비트에서의 표현에서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sz="2000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으로</a:t>
                </a:r>
                <a:r>
                  <a:rPr lang="ko-KR" altLang="en-US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나타낸다</a:t>
                </a:r>
                <a:r>
                  <a:rPr lang="en-US" altLang="ko-KR" sz="2000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02843D-9EE2-0F59-0510-FC4741BAC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60" y="1465421"/>
                <a:ext cx="9794022" cy="718530"/>
              </a:xfrm>
              <a:prstGeom prst="rect">
                <a:avLst/>
              </a:prstGeom>
              <a:blipFill>
                <a:blip r:embed="rId2"/>
                <a:stretch>
                  <a:fillRect l="-778"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폰트, 텍스트, 스크린샷, 스타일이(가) 표시된 사진&#10;&#10;자동 생성된 설명">
            <a:extLst>
              <a:ext uri="{FF2B5EF4-FFF2-40B4-BE49-F238E27FC236}">
                <a16:creationId xmlns:a16="http://schemas.microsoft.com/office/drawing/2014/main" id="{BC7889E8-4246-D74F-CBDF-9CF6BF29A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4" b="-2919"/>
          <a:stretch/>
        </p:blipFill>
        <p:spPr>
          <a:xfrm>
            <a:off x="6509950" y="2326969"/>
            <a:ext cx="4268566" cy="1800000"/>
          </a:xfrm>
          <a:prstGeom prst="rect">
            <a:avLst/>
          </a:prstGeom>
        </p:spPr>
      </p:pic>
      <p:pic>
        <p:nvPicPr>
          <p:cNvPr id="15" name="그림 14" descr="폰트, 텍스트, 스크린샷, 스타일이(가) 표시된 사진&#10;&#10;자동 생성된 설명">
            <a:extLst>
              <a:ext uri="{FF2B5EF4-FFF2-40B4-BE49-F238E27FC236}">
                <a16:creationId xmlns:a16="http://schemas.microsoft.com/office/drawing/2014/main" id="{4EFD7C0C-BF80-74A5-218D-3F98EF033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08"/>
          <a:stretch/>
        </p:blipFill>
        <p:spPr>
          <a:xfrm>
            <a:off x="1413485" y="2495852"/>
            <a:ext cx="4268566" cy="16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7EA472-BBA7-E22B-3F4D-AA81E51E542B}"/>
              </a:ext>
            </a:extLst>
          </p:cNvPr>
          <p:cNvSpPr txBox="1"/>
          <p:nvPr/>
        </p:nvSpPr>
        <p:spPr>
          <a:xfrm>
            <a:off x="984494" y="4269987"/>
            <a:ext cx="979402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큐비트버전의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생성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/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소멸 연산자를 정의할 수 있다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2B2A1C-21F8-54ED-123F-FBB0F70C3375}"/>
                  </a:ext>
                </a:extLst>
              </p:cNvPr>
              <p:cNvSpPr txBox="1"/>
              <p:nvPr/>
            </p:nvSpPr>
            <p:spPr>
              <a:xfrm>
                <a:off x="1743430" y="4781643"/>
                <a:ext cx="290361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𝑖𝑌</m:t>
                          </m:r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2B2A1C-21F8-54ED-123F-FBB0F70C3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30" y="4781643"/>
                <a:ext cx="2903615" cy="610936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398658-EADE-CA23-4566-C8229E0D2247}"/>
                  </a:ext>
                </a:extLst>
              </p:cNvPr>
              <p:cNvSpPr txBox="1"/>
              <p:nvPr/>
            </p:nvSpPr>
            <p:spPr>
              <a:xfrm>
                <a:off x="6509950" y="4781643"/>
                <a:ext cx="286995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𝑖𝑌</m:t>
                          </m:r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398658-EADE-CA23-4566-C8229E0D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950" y="4781643"/>
                <a:ext cx="2869953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BD433B88-594D-132D-19E8-32C8F52A17C0}"/>
              </a:ext>
            </a:extLst>
          </p:cNvPr>
          <p:cNvSpPr txBox="1">
            <a:spLocks/>
          </p:cNvSpPr>
          <p:nvPr/>
        </p:nvSpPr>
        <p:spPr>
          <a:xfrm>
            <a:off x="405063" y="859068"/>
            <a:ext cx="5354714" cy="4633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ko-KR" altLang="en-US" sz="360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Jordan-Wigner mapping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57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2843D-9EE2-0F59-0510-FC4741BAC016}"/>
              </a:ext>
            </a:extLst>
          </p:cNvPr>
          <p:cNvSpPr txBox="1"/>
          <p:nvPr/>
        </p:nvSpPr>
        <p:spPr>
          <a:xfrm>
            <a:off x="933501" y="1338109"/>
            <a:ext cx="9217772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fermionic 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생성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/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소멸 연산자는 </a:t>
            </a:r>
            <a:r>
              <a:rPr lang="ko-KR" altLang="en-US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오비탈의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순서 변환에 대해서 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“</a:t>
            </a:r>
            <a:r>
              <a:rPr lang="en-US" altLang="ko-KR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antisymmetry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” </a:t>
            </a:r>
            <a:r>
              <a:rPr lang="ko-KR" altLang="en-US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를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만족한다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-&gt; 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이를 </a:t>
            </a:r>
            <a:r>
              <a:rPr lang="ko-KR" altLang="en-US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큐비트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버전의 생성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/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소멸 연산자에서도 만족시키기 위해 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Z-operator</a:t>
            </a:r>
            <a:r>
              <a:rPr lang="ko-KR" altLang="en-US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를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이용</a:t>
            </a:r>
            <a:endParaRPr lang="en-US" altLang="ko-KR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DEA2E-A037-76C3-F640-B142AD5A5EC3}"/>
                  </a:ext>
                </a:extLst>
              </p:cNvPr>
              <p:cNvSpPr txBox="1"/>
              <p:nvPr/>
            </p:nvSpPr>
            <p:spPr>
              <a:xfrm>
                <a:off x="1273497" y="2768869"/>
                <a:ext cx="6250328" cy="379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1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sz="1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kumimoji="1" lang="en-US" altLang="ko-KR" sz="1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kumimoji="1"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en-US" altLang="ko-KR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DEA2E-A037-76C3-F640-B142AD5A5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497" y="2768869"/>
                <a:ext cx="6250328" cy="379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27C87ED-C94E-0E69-9C62-0FAD306412A9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525866" y="3144421"/>
            <a:ext cx="872795" cy="4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AB9548-5788-D29E-857C-8A2ADC5753AF}"/>
              </a:ext>
            </a:extLst>
          </p:cNvPr>
          <p:cNvSpPr txBox="1"/>
          <p:nvPr/>
        </p:nvSpPr>
        <p:spPr>
          <a:xfrm>
            <a:off x="2984029" y="3216826"/>
            <a:ext cx="332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이 부분을 만족하도록</a:t>
            </a:r>
            <a:r>
              <a:rPr kumimoji="1" lang="en-US" altLang="ko-KR" sz="1600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.</a:t>
            </a:r>
            <a:endParaRPr kumimoji="1" lang="ko-KR" altLang="en-US" sz="1600" dirty="0">
              <a:solidFill>
                <a:srgbClr val="002060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B7A2DB-F6DE-D0D2-D58F-1C6F0CA665CE}"/>
                  </a:ext>
                </a:extLst>
              </p:cNvPr>
              <p:cNvSpPr txBox="1"/>
              <p:nvPr/>
            </p:nvSpPr>
            <p:spPr>
              <a:xfrm>
                <a:off x="1352128" y="4223044"/>
                <a:ext cx="5157822" cy="277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⊗⋯⊗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⊗⋯⊗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B7A2DB-F6DE-D0D2-D58F-1C6F0CA6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128" y="4223044"/>
                <a:ext cx="5157822" cy="277768"/>
              </a:xfrm>
              <a:prstGeom prst="rect">
                <a:avLst/>
              </a:prstGeom>
              <a:blipFill>
                <a:blip r:embed="rId4"/>
                <a:stretch>
                  <a:fillRect t="-130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843D49-C633-59B8-C45C-D8B4BB7635F2}"/>
                  </a:ext>
                </a:extLst>
              </p:cNvPr>
              <p:cNvSpPr txBox="1"/>
              <p:nvPr/>
            </p:nvSpPr>
            <p:spPr>
              <a:xfrm>
                <a:off x="5912708" y="2426464"/>
                <a:ext cx="4238565" cy="1400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kumimoji="1" lang="en-US" altLang="ko-KR" sz="18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r>
                  <a:rPr lang="en-US" altLang="ko-KR" sz="1600" dirty="0"/>
                  <a:t>	            :number of permutation</a:t>
                </a:r>
                <a:endParaRPr lang="ko-KR" altLang="en-US" sz="1600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843D49-C633-59B8-C45C-D8B4BB763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708" y="2426464"/>
                <a:ext cx="4238565" cy="1400127"/>
              </a:xfrm>
              <a:prstGeom prst="rect">
                <a:avLst/>
              </a:prstGeom>
              <a:blipFill>
                <a:blip r:embed="rId5"/>
                <a:stretch>
                  <a:fillRect t="-59459" b="-558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0A90AA8-8273-987C-12E7-C815D14A6408}"/>
              </a:ext>
            </a:extLst>
          </p:cNvPr>
          <p:cNvSpPr txBox="1"/>
          <p:nvPr/>
        </p:nvSpPr>
        <p:spPr>
          <a:xfrm>
            <a:off x="856648" y="4840101"/>
            <a:ext cx="105116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위와 같이 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정의하게되면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,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기존의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number of permutation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에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의해 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만들어져야할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parity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를</a:t>
            </a:r>
            <a:endParaRPr lang="en-US" altLang="ko-KR" sz="2000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큐비트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버전의 생성 소멸 연산자에서 만족 시킬 수 있다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397A9E-8A33-EF52-EA70-11C65AF22447}"/>
              </a:ext>
            </a:extLst>
          </p:cNvPr>
          <p:cNvSpPr txBox="1"/>
          <p:nvPr/>
        </p:nvSpPr>
        <p:spPr>
          <a:xfrm>
            <a:off x="1273497" y="2423430"/>
            <a:ext cx="3098046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# Fermionic 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생성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/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소멸 연산자</a:t>
            </a:r>
            <a:endParaRPr lang="en-US" altLang="ko-KR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334EF8-CF72-BA07-DED7-2E47EB7CB819}"/>
              </a:ext>
            </a:extLst>
          </p:cNvPr>
          <p:cNvSpPr txBox="1"/>
          <p:nvPr/>
        </p:nvSpPr>
        <p:spPr>
          <a:xfrm>
            <a:off x="1273497" y="3800661"/>
            <a:ext cx="3098046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# </a:t>
            </a:r>
            <a:r>
              <a:rPr lang="ko-KR" altLang="en-US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큐비트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생성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/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소멸 연산자</a:t>
            </a:r>
            <a:endParaRPr lang="en-US" altLang="ko-KR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46EC67F-901F-BD35-AF56-7E621F027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63" y="859068"/>
            <a:ext cx="5354714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Jordan-Wigner mapping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4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2665484" cy="8217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400" b="1">
                <a:solidFill>
                  <a:srgbClr val="5D5D5D"/>
                </a:solidFill>
                <a:latin typeface="Noto Sans Zawgyi" panose="020B0502040504020204" pitchFamily="34" charset="0"/>
              </a:rPr>
              <a:t>구조 변화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D17E5901-A653-BD25-FCD9-8D541F726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21" name="직선 연결선[R] 7">
            <a:extLst>
              <a:ext uri="{FF2B5EF4-FFF2-40B4-BE49-F238E27FC236}">
                <a16:creationId xmlns:a16="http://schemas.microsoft.com/office/drawing/2014/main" id="{2883A2EB-0687-0CF4-1923-E33D96E36314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부제목 2">
            <a:extLst>
              <a:ext uri="{FF2B5EF4-FFF2-40B4-BE49-F238E27FC236}">
                <a16:creationId xmlns:a16="http://schemas.microsoft.com/office/drawing/2014/main" id="{34C40D2B-C462-84F3-3A7A-75EF20F12496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A06AA2-9E4B-5439-EC03-C97408036FE8}"/>
              </a:ext>
            </a:extLst>
          </p:cNvPr>
          <p:cNvGrpSpPr/>
          <p:nvPr/>
        </p:nvGrpSpPr>
        <p:grpSpPr>
          <a:xfrm>
            <a:off x="1451333" y="1701739"/>
            <a:ext cx="1394459" cy="588192"/>
            <a:chOff x="1311680" y="3066763"/>
            <a:chExt cx="1420098" cy="6345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F15FF-CD5B-B2BD-83F0-D6013CCECB0E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84C24448-0E53-5D52-8F1C-B708CC770419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148ACC5-5FEF-CB05-758E-7C685287FC3D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연결선[R] 36">
              <a:extLst>
                <a:ext uri="{FF2B5EF4-FFF2-40B4-BE49-F238E27FC236}">
                  <a16:creationId xmlns:a16="http://schemas.microsoft.com/office/drawing/2014/main" id="{41BA9B14-BCA2-ECE4-C6BC-86E52D1BB68A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7">
              <a:extLst>
                <a:ext uri="{FF2B5EF4-FFF2-40B4-BE49-F238E27FC236}">
                  <a16:creationId xmlns:a16="http://schemas.microsoft.com/office/drawing/2014/main" id="{C590EB16-2865-1859-5A1E-B77B47423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C9E9041-66FD-FCC6-21EB-B132D27C7A81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27A59E3-EB1B-F1F8-DCAD-A7CAD4703E87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직선 연결선[R] 40">
              <a:extLst>
                <a:ext uri="{FF2B5EF4-FFF2-40B4-BE49-F238E27FC236}">
                  <a16:creationId xmlns:a16="http://schemas.microsoft.com/office/drawing/2014/main" id="{ADCAF2B9-F876-B1D4-4B24-FCA5194232C2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5A2DAC3-A29E-8FE1-9F78-5AD87860430B}"/>
              </a:ext>
            </a:extLst>
          </p:cNvPr>
          <p:cNvSpPr/>
          <p:nvPr/>
        </p:nvSpPr>
        <p:spPr>
          <a:xfrm>
            <a:off x="1127848" y="1732963"/>
            <a:ext cx="299102" cy="21480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5600679-81E1-BC04-FBF7-24ECF1C0BA98}"/>
              </a:ext>
            </a:extLst>
          </p:cNvPr>
          <p:cNvGrpSpPr/>
          <p:nvPr/>
        </p:nvGrpSpPr>
        <p:grpSpPr>
          <a:xfrm>
            <a:off x="1451333" y="2147765"/>
            <a:ext cx="1394459" cy="588192"/>
            <a:chOff x="1311680" y="3066763"/>
            <a:chExt cx="1420098" cy="6345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C59F5F-7041-C9D0-2D4D-D2C0E70BED25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47" name="직선 연결선[R] 34">
              <a:extLst>
                <a:ext uri="{FF2B5EF4-FFF2-40B4-BE49-F238E27FC236}">
                  <a16:creationId xmlns:a16="http://schemas.microsoft.com/office/drawing/2014/main" id="{0CA42875-99EE-B2E3-8C6C-2087CDCED0D6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A93AB1-1F38-37F1-9BE9-9A4E237A894C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연결선[R] 36">
              <a:extLst>
                <a:ext uri="{FF2B5EF4-FFF2-40B4-BE49-F238E27FC236}">
                  <a16:creationId xmlns:a16="http://schemas.microsoft.com/office/drawing/2014/main" id="{06E17DAF-68F4-87C1-05D3-5D9F0D9107F1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37">
              <a:extLst>
                <a:ext uri="{FF2B5EF4-FFF2-40B4-BE49-F238E27FC236}">
                  <a16:creationId xmlns:a16="http://schemas.microsoft.com/office/drawing/2014/main" id="{23874563-2F94-F092-9C63-1B828C80E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F4EA1E-4C79-DD94-3949-1EB09E098B69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7F46E35-8665-5BFB-0A48-66282DE0F233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연결선[R] 40">
              <a:extLst>
                <a:ext uri="{FF2B5EF4-FFF2-40B4-BE49-F238E27FC236}">
                  <a16:creationId xmlns:a16="http://schemas.microsoft.com/office/drawing/2014/main" id="{17014508-249E-4666-2EDC-E900C998A5BA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A10853D-D427-B9A7-0AB2-62C683EAA9EC}"/>
              </a:ext>
            </a:extLst>
          </p:cNvPr>
          <p:cNvGrpSpPr/>
          <p:nvPr/>
        </p:nvGrpSpPr>
        <p:grpSpPr>
          <a:xfrm>
            <a:off x="1451333" y="2572846"/>
            <a:ext cx="1394459" cy="588192"/>
            <a:chOff x="1311680" y="3066763"/>
            <a:chExt cx="1420098" cy="63450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1404BD-0A47-BCA1-F27C-87A0CBE9DB3F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57" name="직선 연결선[R] 34">
              <a:extLst>
                <a:ext uri="{FF2B5EF4-FFF2-40B4-BE49-F238E27FC236}">
                  <a16:creationId xmlns:a16="http://schemas.microsoft.com/office/drawing/2014/main" id="{AF0C0C05-8391-6B64-B68E-1D0220CB1BCA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091BBF9-2793-36CD-AEF7-5B4CEF2F8812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직선 연결선[R] 36">
              <a:extLst>
                <a:ext uri="{FF2B5EF4-FFF2-40B4-BE49-F238E27FC236}">
                  <a16:creationId xmlns:a16="http://schemas.microsoft.com/office/drawing/2014/main" id="{580D1083-58C0-8242-EDD2-E4FBF7F0D723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37">
              <a:extLst>
                <a:ext uri="{FF2B5EF4-FFF2-40B4-BE49-F238E27FC236}">
                  <a16:creationId xmlns:a16="http://schemas.microsoft.com/office/drawing/2014/main" id="{DA7F26AA-B0A5-6713-0235-8EC16AA96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7CADB6-323C-829E-C600-024D98B3C99D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1A13F54-52D1-3198-7492-38DFC78BDA54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[R] 40">
              <a:extLst>
                <a:ext uri="{FF2B5EF4-FFF2-40B4-BE49-F238E27FC236}">
                  <a16:creationId xmlns:a16="http://schemas.microsoft.com/office/drawing/2014/main" id="{9AC50647-3481-B8F1-761D-F4E5C17D1B08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3A75225-A2B2-A037-00CD-79B932049E37}"/>
              </a:ext>
            </a:extLst>
          </p:cNvPr>
          <p:cNvGrpSpPr/>
          <p:nvPr/>
        </p:nvGrpSpPr>
        <p:grpSpPr>
          <a:xfrm>
            <a:off x="1451333" y="3020290"/>
            <a:ext cx="1394459" cy="588192"/>
            <a:chOff x="1311680" y="3066763"/>
            <a:chExt cx="1420098" cy="63450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AF5909-561F-9C44-BA67-51D2BF180FC7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66" name="직선 연결선[R] 34">
              <a:extLst>
                <a:ext uri="{FF2B5EF4-FFF2-40B4-BE49-F238E27FC236}">
                  <a16:creationId xmlns:a16="http://schemas.microsoft.com/office/drawing/2014/main" id="{DAF099C7-FBBA-0F3D-722F-3C04DECD5DA3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449ECD9-9B38-B45C-E33D-46397AA69439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직선 연결선[R] 36">
              <a:extLst>
                <a:ext uri="{FF2B5EF4-FFF2-40B4-BE49-F238E27FC236}">
                  <a16:creationId xmlns:a16="http://schemas.microsoft.com/office/drawing/2014/main" id="{A818F6CE-4206-5408-6E2C-ED31DB45E382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37">
              <a:extLst>
                <a:ext uri="{FF2B5EF4-FFF2-40B4-BE49-F238E27FC236}">
                  <a16:creationId xmlns:a16="http://schemas.microsoft.com/office/drawing/2014/main" id="{381EDA6F-9C42-AC56-BB87-EC5276DEC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BF1178-BD48-527E-FE96-ECD8F156AE1E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26EAE62-2042-E0A2-045D-BDB637B1D7E9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직선 연결선[R] 40">
              <a:extLst>
                <a:ext uri="{FF2B5EF4-FFF2-40B4-BE49-F238E27FC236}">
                  <a16:creationId xmlns:a16="http://schemas.microsoft.com/office/drawing/2014/main" id="{8677B6A4-23BE-489A-71BA-1697FAB680F0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8E549EE-04E5-1630-8D1A-2B34F0390651}"/>
              </a:ext>
            </a:extLst>
          </p:cNvPr>
          <p:cNvGrpSpPr/>
          <p:nvPr/>
        </p:nvGrpSpPr>
        <p:grpSpPr>
          <a:xfrm>
            <a:off x="1451333" y="3440983"/>
            <a:ext cx="1394459" cy="588192"/>
            <a:chOff x="1311680" y="3066763"/>
            <a:chExt cx="1420098" cy="63450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70D70C2-D73D-189A-849B-519B01650C06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75" name="직선 연결선[R] 34">
              <a:extLst>
                <a:ext uri="{FF2B5EF4-FFF2-40B4-BE49-F238E27FC236}">
                  <a16:creationId xmlns:a16="http://schemas.microsoft.com/office/drawing/2014/main" id="{8F775A2F-B8E1-FBB7-DDB1-DFAA55E42333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AD283C0-4AE5-530A-5A0D-4E9D3DFBC473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직선 연결선[R] 36">
              <a:extLst>
                <a:ext uri="{FF2B5EF4-FFF2-40B4-BE49-F238E27FC236}">
                  <a16:creationId xmlns:a16="http://schemas.microsoft.com/office/drawing/2014/main" id="{5132D93C-36EE-728B-B5CE-E6CE06E871CA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37">
              <a:extLst>
                <a:ext uri="{FF2B5EF4-FFF2-40B4-BE49-F238E27FC236}">
                  <a16:creationId xmlns:a16="http://schemas.microsoft.com/office/drawing/2014/main" id="{0DDCE95C-01EF-4603-30E0-61BCA17232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51FCB0-4634-0E52-8A8D-8AE09BB0B7D8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0FEA41E-BE21-4651-9252-1ADA51E1D6F5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직선 연결선[R] 40">
              <a:extLst>
                <a:ext uri="{FF2B5EF4-FFF2-40B4-BE49-F238E27FC236}">
                  <a16:creationId xmlns:a16="http://schemas.microsoft.com/office/drawing/2014/main" id="{C43456CE-A485-3E4C-FC21-EA8D5DDB56F1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0677CF-8BE5-6E67-ECBF-C94668CC6FDC}"/>
                  </a:ext>
                </a:extLst>
              </p:cNvPr>
              <p:cNvSpPr txBox="1"/>
              <p:nvPr/>
            </p:nvSpPr>
            <p:spPr>
              <a:xfrm>
                <a:off x="214597" y="4224797"/>
                <a:ext cx="3587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𝐿𝑖𝐶𝑜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완전 방전 상태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이온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0677CF-8BE5-6E67-ECBF-C94668CC6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7" y="4224797"/>
                <a:ext cx="3587200" cy="276999"/>
              </a:xfrm>
              <a:prstGeom prst="rect">
                <a:avLst/>
              </a:prstGeom>
              <a:blipFill>
                <a:blip r:embed="rId6"/>
                <a:stretch>
                  <a:fillRect l="-2377" t="-28889" r="-3056" b="-5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그룹 91">
            <a:extLst>
              <a:ext uri="{FF2B5EF4-FFF2-40B4-BE49-F238E27FC236}">
                <a16:creationId xmlns:a16="http://schemas.microsoft.com/office/drawing/2014/main" id="{05A8FA19-3721-FC63-69A5-1D9D3D0F92D5}"/>
              </a:ext>
            </a:extLst>
          </p:cNvPr>
          <p:cNvGrpSpPr/>
          <p:nvPr/>
        </p:nvGrpSpPr>
        <p:grpSpPr>
          <a:xfrm>
            <a:off x="5242748" y="1701739"/>
            <a:ext cx="1394459" cy="588192"/>
            <a:chOff x="1311680" y="3066763"/>
            <a:chExt cx="1420098" cy="63450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B54FAFE-93C9-1105-BD2E-2DB3C1C9A559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94" name="직선 연결선[R] 34">
              <a:extLst>
                <a:ext uri="{FF2B5EF4-FFF2-40B4-BE49-F238E27FC236}">
                  <a16:creationId xmlns:a16="http://schemas.microsoft.com/office/drawing/2014/main" id="{564617E0-52B9-9500-55C9-B221E5C33752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91422312-3909-AB9C-5327-98328D6658C4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연결선[R] 36">
              <a:extLst>
                <a:ext uri="{FF2B5EF4-FFF2-40B4-BE49-F238E27FC236}">
                  <a16:creationId xmlns:a16="http://schemas.microsoft.com/office/drawing/2014/main" id="{1B65F4E3-F22F-9AAB-C7E4-07D2DEAEF0B8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37">
              <a:extLst>
                <a:ext uri="{FF2B5EF4-FFF2-40B4-BE49-F238E27FC236}">
                  <a16:creationId xmlns:a16="http://schemas.microsoft.com/office/drawing/2014/main" id="{A5223F13-170A-EC3F-4114-C9EF6B5389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7062564-FFD9-BC03-30DB-701AA9FEEAB0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75386E2-E44E-43D5-7AC3-D3A718E1D1F6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직선 연결선[R] 40">
              <a:extLst>
                <a:ext uri="{FF2B5EF4-FFF2-40B4-BE49-F238E27FC236}">
                  <a16:creationId xmlns:a16="http://schemas.microsoft.com/office/drawing/2014/main" id="{850C7270-764A-7D14-DEC3-94710F2C8C64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22B43BF-7F5B-A2E1-75C7-0A9BCA15D0F2}"/>
              </a:ext>
            </a:extLst>
          </p:cNvPr>
          <p:cNvSpPr/>
          <p:nvPr/>
        </p:nvSpPr>
        <p:spPr>
          <a:xfrm>
            <a:off x="4919263" y="1732963"/>
            <a:ext cx="299102" cy="21480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661EC1A-7D21-015D-DAF1-98782D793BB3}"/>
              </a:ext>
            </a:extLst>
          </p:cNvPr>
          <p:cNvGrpSpPr/>
          <p:nvPr/>
        </p:nvGrpSpPr>
        <p:grpSpPr>
          <a:xfrm>
            <a:off x="5242748" y="2147765"/>
            <a:ext cx="1394459" cy="588192"/>
            <a:chOff x="1311680" y="3066763"/>
            <a:chExt cx="1420098" cy="63450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A3D3075-4604-5B54-1B2D-3F4D20F3EC06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04" name="직선 연결선[R] 34">
              <a:extLst>
                <a:ext uri="{FF2B5EF4-FFF2-40B4-BE49-F238E27FC236}">
                  <a16:creationId xmlns:a16="http://schemas.microsoft.com/office/drawing/2014/main" id="{C39B3F4D-8F0D-37D0-8330-C77589A64C8A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4BCDBCF-C745-E142-0F30-4B6C72F59409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직선 연결선[R] 36">
              <a:extLst>
                <a:ext uri="{FF2B5EF4-FFF2-40B4-BE49-F238E27FC236}">
                  <a16:creationId xmlns:a16="http://schemas.microsoft.com/office/drawing/2014/main" id="{0BF4E31D-6C6A-F5CA-8B81-C341BA3FFC90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37">
              <a:extLst>
                <a:ext uri="{FF2B5EF4-FFF2-40B4-BE49-F238E27FC236}">
                  <a16:creationId xmlns:a16="http://schemas.microsoft.com/office/drawing/2014/main" id="{20305E53-9AC1-74A7-BCF5-1DD29B7C4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A1CF95-22B2-F5A9-8A9D-0F41295A721F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34F561A-CF8A-0AA2-243C-8474646D3228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직선 연결선[R] 40">
              <a:extLst>
                <a:ext uri="{FF2B5EF4-FFF2-40B4-BE49-F238E27FC236}">
                  <a16:creationId xmlns:a16="http://schemas.microsoft.com/office/drawing/2014/main" id="{0485ACD1-62E5-25C9-2EFE-4756D7BA8D74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CE295CE-EB26-8BC0-1678-55C8775C09E4}"/>
              </a:ext>
            </a:extLst>
          </p:cNvPr>
          <p:cNvGrpSpPr/>
          <p:nvPr/>
        </p:nvGrpSpPr>
        <p:grpSpPr>
          <a:xfrm>
            <a:off x="5242748" y="2572846"/>
            <a:ext cx="1394459" cy="588192"/>
            <a:chOff x="1311680" y="3066763"/>
            <a:chExt cx="1420098" cy="634506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0005D5C-9D66-99FE-0E85-68CD1E964E2E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13" name="직선 연결선[R] 34">
              <a:extLst>
                <a:ext uri="{FF2B5EF4-FFF2-40B4-BE49-F238E27FC236}">
                  <a16:creationId xmlns:a16="http://schemas.microsoft.com/office/drawing/2014/main" id="{4AC9B70B-FB25-FFF8-3517-9C866DB882B1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C0CD8CF-FF7F-9108-4ADC-62E445AC97B7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직선 연결선[R] 36">
              <a:extLst>
                <a:ext uri="{FF2B5EF4-FFF2-40B4-BE49-F238E27FC236}">
                  <a16:creationId xmlns:a16="http://schemas.microsoft.com/office/drawing/2014/main" id="{BBB991B0-33C6-0612-A9A3-2D1C6F85E08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37">
              <a:extLst>
                <a:ext uri="{FF2B5EF4-FFF2-40B4-BE49-F238E27FC236}">
                  <a16:creationId xmlns:a16="http://schemas.microsoft.com/office/drawing/2014/main" id="{BCAB3D8A-48A5-6777-47EB-02202D125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969AAD-C251-AAF3-1774-EEA5CF5720CE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FD16A15-E593-A556-AAE8-E808704B0557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직선 연결선[R] 40">
              <a:extLst>
                <a:ext uri="{FF2B5EF4-FFF2-40B4-BE49-F238E27FC236}">
                  <a16:creationId xmlns:a16="http://schemas.microsoft.com/office/drawing/2014/main" id="{D54953EA-57E7-E811-35B7-3E783A12DAA7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C2A841E-AFAC-D35C-2DEB-EF1112CFB85C}"/>
              </a:ext>
            </a:extLst>
          </p:cNvPr>
          <p:cNvGrpSpPr/>
          <p:nvPr/>
        </p:nvGrpSpPr>
        <p:grpSpPr>
          <a:xfrm>
            <a:off x="5242748" y="3020290"/>
            <a:ext cx="1394459" cy="588192"/>
            <a:chOff x="1311680" y="3066763"/>
            <a:chExt cx="1420098" cy="63450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4720DEC-2C08-76A0-96B2-2757ECAE889F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22" name="직선 연결선[R] 34">
              <a:extLst>
                <a:ext uri="{FF2B5EF4-FFF2-40B4-BE49-F238E27FC236}">
                  <a16:creationId xmlns:a16="http://schemas.microsoft.com/office/drawing/2014/main" id="{7A5E227A-473D-977C-8BDC-53B2DE754F3C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C6ADA311-7933-9550-EC68-52CEC1530D4B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직선 연결선[R] 36">
              <a:extLst>
                <a:ext uri="{FF2B5EF4-FFF2-40B4-BE49-F238E27FC236}">
                  <a16:creationId xmlns:a16="http://schemas.microsoft.com/office/drawing/2014/main" id="{8FC59D58-4666-1F41-6840-65B0A720F8DA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37">
              <a:extLst>
                <a:ext uri="{FF2B5EF4-FFF2-40B4-BE49-F238E27FC236}">
                  <a16:creationId xmlns:a16="http://schemas.microsoft.com/office/drawing/2014/main" id="{FE6B1509-AA8B-05B6-FDF5-B2B8B5F91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F85017B-EBDA-5BCF-C2A2-33FDFA2BB5FC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B89A143-F9D7-81D0-1B53-4BE26FB7E856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[R] 40">
              <a:extLst>
                <a:ext uri="{FF2B5EF4-FFF2-40B4-BE49-F238E27FC236}">
                  <a16:creationId xmlns:a16="http://schemas.microsoft.com/office/drawing/2014/main" id="{DC2ACAAD-4487-9DE5-284C-789C7D071B26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929905C-5624-76F8-1250-0A10D9F4B250}"/>
                  </a:ext>
                </a:extLst>
              </p:cNvPr>
              <p:cNvSpPr txBox="1"/>
              <p:nvPr/>
            </p:nvSpPr>
            <p:spPr>
              <a:xfrm>
                <a:off x="4437162" y="4166010"/>
                <a:ext cx="29960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0.78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일부 충전</a:t>
                </a:r>
                <a:r>
                  <a:rPr lang="en-US" altLang="ko-KR" dirty="0"/>
                  <a:t>.</a:t>
                </a:r>
              </a:p>
              <a:p>
                <a:pPr algn="ctr"/>
                <a:r>
                  <a:rPr lang="en-US" altLang="ko-KR" dirty="0"/>
                  <a:t>22%</a:t>
                </a:r>
                <a:r>
                  <a:rPr lang="ko-KR" altLang="en-US" dirty="0"/>
                  <a:t>의 이온 </a:t>
                </a:r>
                <a:r>
                  <a:rPr lang="en-US" altLang="ko-KR" dirty="0"/>
                  <a:t>+ 78%</a:t>
                </a:r>
                <a:r>
                  <a:rPr lang="ko-KR" altLang="en-US" dirty="0"/>
                  <a:t>의 화합물</a:t>
                </a: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929905C-5624-76F8-1250-0A10D9F4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162" y="4166010"/>
                <a:ext cx="2996013" cy="553998"/>
              </a:xfrm>
              <a:prstGeom prst="rect">
                <a:avLst/>
              </a:prstGeom>
              <a:blipFill>
                <a:blip r:embed="rId7"/>
                <a:stretch>
                  <a:fillRect l="-4684" t="-14286" r="-4277" b="-25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E06D3BE-0254-AA2E-656F-1D51F1681A10}"/>
              </a:ext>
            </a:extLst>
          </p:cNvPr>
          <p:cNvGrpSpPr/>
          <p:nvPr/>
        </p:nvGrpSpPr>
        <p:grpSpPr>
          <a:xfrm>
            <a:off x="5218365" y="3427630"/>
            <a:ext cx="1830417" cy="634506"/>
            <a:chOff x="1311680" y="3066763"/>
            <a:chExt cx="1830417" cy="634506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529A175-9E82-277D-C561-23A1AA961A61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41" name="직선 연결선[R] 11">
              <a:extLst>
                <a:ext uri="{FF2B5EF4-FFF2-40B4-BE49-F238E27FC236}">
                  <a16:creationId xmlns:a16="http://schemas.microsoft.com/office/drawing/2014/main" id="{4DCFE779-DAD4-DA0E-1754-847BD6C42343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C1D2859A-14A5-0E79-5879-FC84C8948602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DD49C7-86AB-0960-3C18-F0AF96684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직선 연결선[R] 13">
              <a:extLst>
                <a:ext uri="{FF2B5EF4-FFF2-40B4-BE49-F238E27FC236}">
                  <a16:creationId xmlns:a16="http://schemas.microsoft.com/office/drawing/2014/main" id="{F4CBBD1B-127B-BB4E-EB47-FBBC06C6C784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23">
              <a:extLst>
                <a:ext uri="{FF2B5EF4-FFF2-40B4-BE49-F238E27FC236}">
                  <a16:creationId xmlns:a16="http://schemas.microsoft.com/office/drawing/2014/main" id="{A6FB4079-0E80-A838-C226-0EA634C82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4B96282-DA09-7122-2765-0F56192F0EAB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DFC27793-AB6D-1F03-CAF8-0E0C846EA09E}"/>
                    </a:ext>
                  </a:extLst>
                </p:cNvPr>
                <p:cNvSpPr txBox="1"/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DFC27793-AB6D-1F03-CAF8-0E0C846EA0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직선 연결선[R] 28">
              <a:extLst>
                <a:ext uri="{FF2B5EF4-FFF2-40B4-BE49-F238E27FC236}">
                  <a16:creationId xmlns:a16="http://schemas.microsoft.com/office/drawing/2014/main" id="{8B562110-3271-90F6-5B87-6C416BB7FA5B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A39DBA2-5C2D-D43F-072F-362FF0F07CF3}"/>
              </a:ext>
            </a:extLst>
          </p:cNvPr>
          <p:cNvGrpSpPr/>
          <p:nvPr/>
        </p:nvGrpSpPr>
        <p:grpSpPr>
          <a:xfrm>
            <a:off x="9357648" y="1701739"/>
            <a:ext cx="1394459" cy="588192"/>
            <a:chOff x="1311680" y="3066763"/>
            <a:chExt cx="1420098" cy="634506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D5511A1-1760-A80D-D299-AA1977BAB75E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50" name="직선 연결선[R] 34">
              <a:extLst>
                <a:ext uri="{FF2B5EF4-FFF2-40B4-BE49-F238E27FC236}">
                  <a16:creationId xmlns:a16="http://schemas.microsoft.com/office/drawing/2014/main" id="{29439281-CB0E-B23B-D6F5-F92972944DF3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32DCA04B-CA7A-A23B-03BA-7D4AE969996A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159950-AFFE-3231-07DC-4F1BCC67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직선 연결선[R] 36">
              <a:extLst>
                <a:ext uri="{FF2B5EF4-FFF2-40B4-BE49-F238E27FC236}">
                  <a16:creationId xmlns:a16="http://schemas.microsoft.com/office/drawing/2014/main" id="{21CB7F4C-D473-CB29-4980-77EF0A59D149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[R] 37">
              <a:extLst>
                <a:ext uri="{FF2B5EF4-FFF2-40B4-BE49-F238E27FC236}">
                  <a16:creationId xmlns:a16="http://schemas.microsoft.com/office/drawing/2014/main" id="{E8B75873-2846-B733-1316-AC2960668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0D1E0B-3407-BABC-8EF7-D827DABD74C9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A3B710DF-1F3A-4E3B-828F-F1D1F9B337ED}"/>
                    </a:ext>
                  </a:extLst>
                </p:cNvPr>
                <p:cNvSpPr txBox="1"/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B65BEED-F90E-B6DF-01FB-BC735B7B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923" y="3362715"/>
                  <a:ext cx="4618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직선 연결선[R] 40">
              <a:extLst>
                <a:ext uri="{FF2B5EF4-FFF2-40B4-BE49-F238E27FC236}">
                  <a16:creationId xmlns:a16="http://schemas.microsoft.com/office/drawing/2014/main" id="{146A1D9A-F6AE-F270-E921-B3FA4A2B6434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ABBBB03-3515-4B8F-66AB-B45065CE2732}"/>
              </a:ext>
            </a:extLst>
          </p:cNvPr>
          <p:cNvSpPr/>
          <p:nvPr/>
        </p:nvSpPr>
        <p:spPr>
          <a:xfrm>
            <a:off x="9034163" y="1732963"/>
            <a:ext cx="299102" cy="21480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156574D-6346-2853-5651-B7BF68A152BD}"/>
                  </a:ext>
                </a:extLst>
              </p:cNvPr>
              <p:cNvSpPr txBox="1"/>
              <p:nvPr/>
            </p:nvSpPr>
            <p:spPr>
              <a:xfrm>
                <a:off x="8552064" y="4166010"/>
                <a:ext cx="29960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0.51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더 많은 충전</a:t>
                </a:r>
                <a:r>
                  <a:rPr lang="en-US" altLang="ko-KR" dirty="0"/>
                  <a:t>.</a:t>
                </a:r>
              </a:p>
              <a:p>
                <a:pPr algn="ctr"/>
                <a:r>
                  <a:rPr lang="en-US" altLang="ko-KR" dirty="0"/>
                  <a:t>49%</a:t>
                </a:r>
                <a:r>
                  <a:rPr lang="ko-KR" altLang="en-US" dirty="0"/>
                  <a:t>의 이온 </a:t>
                </a:r>
                <a:r>
                  <a:rPr lang="en-US" altLang="ko-KR" dirty="0"/>
                  <a:t>+ 51%</a:t>
                </a:r>
                <a:r>
                  <a:rPr lang="ko-KR" altLang="en-US" dirty="0"/>
                  <a:t>의 화합물</a:t>
                </a: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156574D-6346-2853-5651-B7BF68A15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064" y="4166010"/>
                <a:ext cx="2996013" cy="553998"/>
              </a:xfrm>
              <a:prstGeom prst="rect">
                <a:avLst/>
              </a:prstGeom>
              <a:blipFill>
                <a:blip r:embed="rId10"/>
                <a:stretch>
                  <a:fillRect l="-4684" t="-14286" r="-4277" b="-25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453CAE6E-0916-3265-D5FC-782D992D6561}"/>
              </a:ext>
            </a:extLst>
          </p:cNvPr>
          <p:cNvGrpSpPr/>
          <p:nvPr/>
        </p:nvGrpSpPr>
        <p:grpSpPr>
          <a:xfrm>
            <a:off x="9333265" y="3427630"/>
            <a:ext cx="1830417" cy="634506"/>
            <a:chOff x="1311680" y="3066763"/>
            <a:chExt cx="1830417" cy="634506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95EC961-AE00-4616-675B-CF244B05DBBA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88" name="직선 연결선[R] 11">
              <a:extLst>
                <a:ext uri="{FF2B5EF4-FFF2-40B4-BE49-F238E27FC236}">
                  <a16:creationId xmlns:a16="http://schemas.microsoft.com/office/drawing/2014/main" id="{09A3C9CB-2CD1-1DAA-C0C1-EFFB1B2D64B6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795D79A-81E6-C8E3-3328-490130BB7335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DD49C7-86AB-0960-3C18-F0AF96684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직선 연결선[R] 13">
              <a:extLst>
                <a:ext uri="{FF2B5EF4-FFF2-40B4-BE49-F238E27FC236}">
                  <a16:creationId xmlns:a16="http://schemas.microsoft.com/office/drawing/2014/main" id="{F94FAC69-4EBB-C9DE-5492-93EABE13BE89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23">
              <a:extLst>
                <a:ext uri="{FF2B5EF4-FFF2-40B4-BE49-F238E27FC236}">
                  <a16:creationId xmlns:a16="http://schemas.microsoft.com/office/drawing/2014/main" id="{150DFDE8-F4A1-1C9F-CEEF-117693E4B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46B9350-4F41-99B1-93E3-CADEEC102C80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F4F2B0A7-F224-B260-1F6B-AAE94F395DAC}"/>
                    </a:ext>
                  </a:extLst>
                </p:cNvPr>
                <p:cNvSpPr txBox="1"/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F4F2B0A7-F224-B260-1F6B-AAE94F395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직선 연결선[R] 28">
              <a:extLst>
                <a:ext uri="{FF2B5EF4-FFF2-40B4-BE49-F238E27FC236}">
                  <a16:creationId xmlns:a16="http://schemas.microsoft.com/office/drawing/2014/main" id="{F9C06DC4-97C7-9451-D5C7-1F55629DEEF8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F4E501C-08C2-986F-FDB9-07B8C61CC2CB}"/>
              </a:ext>
            </a:extLst>
          </p:cNvPr>
          <p:cNvGrpSpPr/>
          <p:nvPr/>
        </p:nvGrpSpPr>
        <p:grpSpPr>
          <a:xfrm>
            <a:off x="9333265" y="3051625"/>
            <a:ext cx="1830417" cy="634506"/>
            <a:chOff x="1311680" y="3066763"/>
            <a:chExt cx="1830417" cy="63450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AD7A848-1DA9-69E2-A8A0-75E7108B1555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197" name="직선 연결선[R] 11">
              <a:extLst>
                <a:ext uri="{FF2B5EF4-FFF2-40B4-BE49-F238E27FC236}">
                  <a16:creationId xmlns:a16="http://schemas.microsoft.com/office/drawing/2014/main" id="{041AC5DF-C447-1124-D971-4E0C9EF3D6AA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9A6FF4B-9BC6-D43B-5E8C-9B23DA528658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DD49C7-86AB-0960-3C18-F0AF96684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9" name="직선 연결선[R] 13">
              <a:extLst>
                <a:ext uri="{FF2B5EF4-FFF2-40B4-BE49-F238E27FC236}">
                  <a16:creationId xmlns:a16="http://schemas.microsoft.com/office/drawing/2014/main" id="{13302BB2-8E6D-8461-ED3A-8DDA4D69C453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23">
              <a:extLst>
                <a:ext uri="{FF2B5EF4-FFF2-40B4-BE49-F238E27FC236}">
                  <a16:creationId xmlns:a16="http://schemas.microsoft.com/office/drawing/2014/main" id="{BB58F49C-1D83-88E3-61F1-6E901CB83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D4059F9-EC9E-863D-6462-9792D72494DE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A7C7700-0962-2C57-5D4B-E3A47D921AE2}"/>
                    </a:ext>
                  </a:extLst>
                </p:cNvPr>
                <p:cNvSpPr txBox="1"/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A7C7700-0962-2C57-5D4B-E3A47D921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직선 연결선[R] 28">
              <a:extLst>
                <a:ext uri="{FF2B5EF4-FFF2-40B4-BE49-F238E27FC236}">
                  <a16:creationId xmlns:a16="http://schemas.microsoft.com/office/drawing/2014/main" id="{A872FCD7-005D-A5EF-1370-163D22631B1F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A2FA49C7-C20B-B15C-5C64-E58DA93E69F9}"/>
              </a:ext>
            </a:extLst>
          </p:cNvPr>
          <p:cNvGrpSpPr/>
          <p:nvPr/>
        </p:nvGrpSpPr>
        <p:grpSpPr>
          <a:xfrm>
            <a:off x="9333265" y="2650356"/>
            <a:ext cx="1830417" cy="634506"/>
            <a:chOff x="1311680" y="3066763"/>
            <a:chExt cx="1830417" cy="634506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50C7270C-E584-9736-97F7-26CEB297DF96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206" name="직선 연결선[R] 11">
              <a:extLst>
                <a:ext uri="{FF2B5EF4-FFF2-40B4-BE49-F238E27FC236}">
                  <a16:creationId xmlns:a16="http://schemas.microsoft.com/office/drawing/2014/main" id="{A44E0683-3FC8-D3F3-7D53-34958C52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F999CDB1-0D14-9BDB-F615-E5CA54F0FEE9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DD49C7-86AB-0960-3C18-F0AF96684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직선 연결선[R] 13">
              <a:extLst>
                <a:ext uri="{FF2B5EF4-FFF2-40B4-BE49-F238E27FC236}">
                  <a16:creationId xmlns:a16="http://schemas.microsoft.com/office/drawing/2014/main" id="{7EC375E3-20C6-AD69-1F69-EB0381FFB747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[R] 23">
              <a:extLst>
                <a:ext uri="{FF2B5EF4-FFF2-40B4-BE49-F238E27FC236}">
                  <a16:creationId xmlns:a16="http://schemas.microsoft.com/office/drawing/2014/main" id="{57CBE758-711D-EF48-DF3F-B5651B960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0C83163-4554-6898-1957-98162228C3F5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20D93D9C-C4B3-10FC-ABEE-641E28B600F7}"/>
                    </a:ext>
                  </a:extLst>
                </p:cNvPr>
                <p:cNvSpPr txBox="1"/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20D93D9C-C4B3-10FC-ABEE-641E28B60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2" name="직선 연결선[R] 28">
              <a:extLst>
                <a:ext uri="{FF2B5EF4-FFF2-40B4-BE49-F238E27FC236}">
                  <a16:creationId xmlns:a16="http://schemas.microsoft.com/office/drawing/2014/main" id="{D62A86E1-4092-7FFF-3CB7-4F36C6F5D0CF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040871C3-2909-C47C-BF85-FECC6CBF59FD}"/>
              </a:ext>
            </a:extLst>
          </p:cNvPr>
          <p:cNvGrpSpPr/>
          <p:nvPr/>
        </p:nvGrpSpPr>
        <p:grpSpPr>
          <a:xfrm>
            <a:off x="9333265" y="2182994"/>
            <a:ext cx="1830417" cy="634506"/>
            <a:chOff x="1311680" y="3066763"/>
            <a:chExt cx="1830417" cy="634506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0F79CB6-5378-0163-B09C-70C6AE5626FE}"/>
                </a:ext>
              </a:extLst>
            </p:cNvPr>
            <p:cNvSpPr txBox="1"/>
            <p:nvPr/>
          </p:nvSpPr>
          <p:spPr>
            <a:xfrm>
              <a:off x="1597748" y="3362715"/>
              <a:ext cx="461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Co</a:t>
              </a:r>
              <a:endParaRPr kumimoji="1" lang="ko-KR" altLang="en-US" sz="1600" b="1" dirty="0"/>
            </a:p>
          </p:txBody>
        </p:sp>
        <p:cxnSp>
          <p:nvCxnSpPr>
            <p:cNvPr id="215" name="직선 연결선[R] 11">
              <a:extLst>
                <a:ext uri="{FF2B5EF4-FFF2-40B4-BE49-F238E27FC236}">
                  <a16:creationId xmlns:a16="http://schemas.microsoft.com/office/drawing/2014/main" id="{DB3D47FF-47DD-C9B5-A92E-C6E5223C014B}"/>
                </a:ext>
              </a:extLst>
            </p:cNvPr>
            <p:cNvCxnSpPr>
              <a:cxnSpLocks/>
            </p:cNvCxnSpPr>
            <p:nvPr/>
          </p:nvCxnSpPr>
          <p:spPr>
            <a:xfrm>
              <a:off x="1561492" y="3310227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D34C32D7-9AEB-B26D-2E24-2DE0E14983B4}"/>
                    </a:ext>
                  </a:extLst>
                </p:cNvPr>
                <p:cNvSpPr txBox="1"/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DD49C7-86AB-0960-3C18-F0AF96684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316" y="3077179"/>
                  <a:ext cx="342218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7" name="직선 연결선[R] 13">
              <a:extLst>
                <a:ext uri="{FF2B5EF4-FFF2-40B4-BE49-F238E27FC236}">
                  <a16:creationId xmlns:a16="http://schemas.microsoft.com/office/drawing/2014/main" id="{12BFF53C-AF74-0B29-F0C3-1384CC5D85C1}"/>
                </a:ext>
              </a:extLst>
            </p:cNvPr>
            <p:cNvCxnSpPr>
              <a:cxnSpLocks/>
            </p:cNvCxnSpPr>
            <p:nvPr/>
          </p:nvCxnSpPr>
          <p:spPr>
            <a:xfrm>
              <a:off x="2171123" y="333617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[R] 23">
              <a:extLst>
                <a:ext uri="{FF2B5EF4-FFF2-40B4-BE49-F238E27FC236}">
                  <a16:creationId xmlns:a16="http://schemas.microsoft.com/office/drawing/2014/main" id="{E7F8D520-D937-AF26-DE7A-4D50A0E4D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550" y="3356220"/>
              <a:ext cx="125280" cy="924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F314542-85AD-179B-F261-17DA97E8D14F}"/>
                </a:ext>
              </a:extLst>
            </p:cNvPr>
            <p:cNvSpPr txBox="1"/>
            <p:nvPr/>
          </p:nvSpPr>
          <p:spPr>
            <a:xfrm>
              <a:off x="1311680" y="3066763"/>
              <a:ext cx="342218" cy="20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O</a:t>
              </a:r>
              <a:endParaRPr kumimoji="1"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6E90495B-E6A4-D10F-18B9-0D7FB26F7F65}"/>
                    </a:ext>
                  </a:extLst>
                </p:cNvPr>
                <p:cNvSpPr txBox="1"/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/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6E90495B-E6A4-D10F-18B9-0D7FB26F7F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242" y="3303995"/>
                  <a:ext cx="461855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직선 연결선[R] 28">
              <a:extLst>
                <a:ext uri="{FF2B5EF4-FFF2-40B4-BE49-F238E27FC236}">
                  <a16:creationId xmlns:a16="http://schemas.microsoft.com/office/drawing/2014/main" id="{932B5DEF-D63B-25BA-EE1E-D865FA333744}"/>
                </a:ext>
              </a:extLst>
            </p:cNvPr>
            <p:cNvCxnSpPr>
              <a:cxnSpLocks/>
            </p:cNvCxnSpPr>
            <p:nvPr/>
          </p:nvCxnSpPr>
          <p:spPr>
            <a:xfrm>
              <a:off x="1532165" y="3325288"/>
              <a:ext cx="168494" cy="1325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465E475-9251-2BC3-1FC5-CF992ADEC2BF}"/>
              </a:ext>
            </a:extLst>
          </p:cNvPr>
          <p:cNvGrpSpPr/>
          <p:nvPr/>
        </p:nvGrpSpPr>
        <p:grpSpPr>
          <a:xfrm>
            <a:off x="700311" y="4823531"/>
            <a:ext cx="2952059" cy="1508972"/>
            <a:chOff x="700311" y="4823531"/>
            <a:chExt cx="2952059" cy="1508972"/>
          </a:xfrm>
        </p:grpSpPr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96850101-1054-8256-330F-04D0A435BE70}"/>
                </a:ext>
              </a:extLst>
            </p:cNvPr>
            <p:cNvGrpSpPr/>
            <p:nvPr/>
          </p:nvGrpSpPr>
          <p:grpSpPr>
            <a:xfrm>
              <a:off x="700311" y="4823531"/>
              <a:ext cx="2952059" cy="1508972"/>
              <a:chOff x="1292847" y="3124052"/>
              <a:chExt cx="1297094" cy="618717"/>
            </a:xfrm>
          </p:grpSpPr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77DE9EC9-FE71-0422-33FA-5B6FC61DB12E}"/>
                  </a:ext>
                </a:extLst>
              </p:cNvPr>
              <p:cNvSpPr txBox="1"/>
              <p:nvPr/>
            </p:nvSpPr>
            <p:spPr>
              <a:xfrm>
                <a:off x="1622836" y="34042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233" name="직선 연결선[R] 34">
                <a:extLst>
                  <a:ext uri="{FF2B5EF4-FFF2-40B4-BE49-F238E27FC236}">
                    <a16:creationId xmlns:a16="http://schemas.microsoft.com/office/drawing/2014/main" id="{0D344E48-BD8A-6217-859F-85416BA4F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345" y="3283514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63990615-AC4D-9904-21B9-3B5FD7525A3B}"/>
                      </a:ext>
                    </a:extLst>
                  </p:cNvPr>
                  <p:cNvSpPr txBox="1"/>
                  <p:nvPr/>
                </p:nvSpPr>
                <p:spPr>
                  <a:xfrm>
                    <a:off x="1921851" y="3131849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63990615-AC4D-9904-21B9-3B5FD7525A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1851" y="3131849"/>
                    <a:ext cx="34221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5" name="직선 연결선[R] 36">
                <a:extLst>
                  <a:ext uri="{FF2B5EF4-FFF2-40B4-BE49-F238E27FC236}">
                    <a16:creationId xmlns:a16="http://schemas.microsoft.com/office/drawing/2014/main" id="{5C2349FC-100D-BE43-525C-905E4EA13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424" y="3263794"/>
                <a:ext cx="124989" cy="1036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[R] 37">
                <a:extLst>
                  <a:ext uri="{FF2B5EF4-FFF2-40B4-BE49-F238E27FC236}">
                    <a16:creationId xmlns:a16="http://schemas.microsoft.com/office/drawing/2014/main" id="{4CD504DD-BEF2-6EE2-6858-9D8451C53A20}"/>
                  </a:ext>
                </a:extLst>
              </p:cNvPr>
              <p:cNvCxnSpPr>
                <a:cxnSpLocks/>
                <a:stCxn id="232" idx="0"/>
              </p:cNvCxnSpPr>
              <p:nvPr/>
            </p:nvCxnSpPr>
            <p:spPr>
              <a:xfrm flipV="1">
                <a:off x="1853759" y="3261702"/>
                <a:ext cx="156396" cy="1425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9102DE3-BAC2-755D-971A-73932D45DAA9}"/>
                  </a:ext>
                </a:extLst>
              </p:cNvPr>
              <p:cNvSpPr txBox="1"/>
              <p:nvPr/>
            </p:nvSpPr>
            <p:spPr>
              <a:xfrm>
                <a:off x="1292847" y="3124052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B881C7AB-FFBF-6ADB-E8A3-B86EABC19DD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8086" y="3360911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B881C7AB-FFBF-6ADB-E8A3-B86EABC19D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8086" y="3360911"/>
                    <a:ext cx="461855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9" name="직선 연결선[R] 40">
                <a:extLst>
                  <a:ext uri="{FF2B5EF4-FFF2-40B4-BE49-F238E27FC236}">
                    <a16:creationId xmlns:a16="http://schemas.microsoft.com/office/drawing/2014/main" id="{15F13308-EED0-BBD6-6A0E-756F5C93A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626" y="3302820"/>
                <a:ext cx="168494" cy="1325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3" name="원호 242">
              <a:extLst>
                <a:ext uri="{FF2B5EF4-FFF2-40B4-BE49-F238E27FC236}">
                  <a16:creationId xmlns:a16="http://schemas.microsoft.com/office/drawing/2014/main" id="{79D7816F-6C50-84AE-DF8A-53FDC8EAB9DE}"/>
                </a:ext>
              </a:extLst>
            </p:cNvPr>
            <p:cNvSpPr/>
            <p:nvPr/>
          </p:nvSpPr>
          <p:spPr>
            <a:xfrm rot="18945663">
              <a:off x="1204890" y="5243937"/>
              <a:ext cx="972841" cy="95965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05AB6796-C657-DCEF-06EE-F35F565E8E17}"/>
                    </a:ext>
                  </a:extLst>
                </p:cNvPr>
                <p:cNvSpPr txBox="1"/>
                <p:nvPr/>
              </p:nvSpPr>
              <p:spPr>
                <a:xfrm>
                  <a:off x="1365472" y="4905280"/>
                  <a:ext cx="7293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94.24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05AB6796-C657-DCEF-06EE-F35F565E8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472" y="4905280"/>
                  <a:ext cx="729367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5833" r="-5000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ACEB95D5-BBC7-68F4-E417-007650DDC90C}"/>
              </a:ext>
            </a:extLst>
          </p:cNvPr>
          <p:cNvGrpSpPr/>
          <p:nvPr/>
        </p:nvGrpSpPr>
        <p:grpSpPr>
          <a:xfrm>
            <a:off x="4166322" y="4869498"/>
            <a:ext cx="3537690" cy="1526088"/>
            <a:chOff x="623820" y="4905280"/>
            <a:chExt cx="3537690" cy="1526088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45B7C725-22A1-302C-ECEC-468E4826AC43}"/>
                </a:ext>
              </a:extLst>
            </p:cNvPr>
            <p:cNvGrpSpPr/>
            <p:nvPr/>
          </p:nvGrpSpPr>
          <p:grpSpPr>
            <a:xfrm>
              <a:off x="623820" y="4983414"/>
              <a:ext cx="3537690" cy="1349089"/>
              <a:chOff x="1259238" y="3189608"/>
              <a:chExt cx="1554412" cy="553161"/>
            </a:xfrm>
          </p:grpSpPr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13B62D8-FF88-0BDC-5D96-6BA36F448C8F}"/>
                  </a:ext>
                </a:extLst>
              </p:cNvPr>
              <p:cNvSpPr txBox="1"/>
              <p:nvPr/>
            </p:nvSpPr>
            <p:spPr>
              <a:xfrm>
                <a:off x="1622836" y="34042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252" name="직선 연결선[R] 34">
                <a:extLst>
                  <a:ext uri="{FF2B5EF4-FFF2-40B4-BE49-F238E27FC236}">
                    <a16:creationId xmlns:a16="http://schemas.microsoft.com/office/drawing/2014/main" id="{23C9D5B4-B8FA-2A13-40ED-102393B87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127" y="3316477"/>
                <a:ext cx="231713" cy="996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3" name="TextBox 252">
                    <a:extLst>
                      <a:ext uri="{FF2B5EF4-FFF2-40B4-BE49-F238E27FC236}">
                        <a16:creationId xmlns:a16="http://schemas.microsoft.com/office/drawing/2014/main" id="{245F395A-F289-8334-1060-F3EBC4FEFDD3}"/>
                      </a:ext>
                    </a:extLst>
                  </p:cNvPr>
                  <p:cNvSpPr txBox="1"/>
                  <p:nvPr/>
                </p:nvSpPr>
                <p:spPr>
                  <a:xfrm>
                    <a:off x="2000444" y="3189608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53" name="TextBox 252">
                    <a:extLst>
                      <a:ext uri="{FF2B5EF4-FFF2-40B4-BE49-F238E27FC236}">
                        <a16:creationId xmlns:a16="http://schemas.microsoft.com/office/drawing/2014/main" id="{245F395A-F289-8334-1060-F3EBC4FEFD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444" y="3189608"/>
                    <a:ext cx="342218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4" name="직선 연결선[R] 36">
                <a:extLst>
                  <a:ext uri="{FF2B5EF4-FFF2-40B4-BE49-F238E27FC236}">
                    <a16:creationId xmlns:a16="http://schemas.microsoft.com/office/drawing/2014/main" id="{586A8AC5-7DD4-0CE7-C792-F10868D00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856" y="3293113"/>
                <a:ext cx="215035" cy="12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37">
                <a:extLst>
                  <a:ext uri="{FF2B5EF4-FFF2-40B4-BE49-F238E27FC236}">
                    <a16:creationId xmlns:a16="http://schemas.microsoft.com/office/drawing/2014/main" id="{F4D1AFED-6B44-1D65-2A3C-7A9885D3D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335" y="3316477"/>
                <a:ext cx="193281" cy="1207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F09EA6DD-ECA9-08A9-1A53-E9BE2A7DD906}"/>
                  </a:ext>
                </a:extLst>
              </p:cNvPr>
              <p:cNvSpPr txBox="1"/>
              <p:nvPr/>
            </p:nvSpPr>
            <p:spPr>
              <a:xfrm>
                <a:off x="1259238" y="3242286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ACFE5A0-01DF-50F0-20E0-FBB3F154DEFF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795" y="3397696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ACFE5A0-01DF-50F0-20E0-FBB3F154DE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1795" y="3397696"/>
                    <a:ext cx="461855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8" name="직선 연결선[R] 40">
                <a:extLst>
                  <a:ext uri="{FF2B5EF4-FFF2-40B4-BE49-F238E27FC236}">
                    <a16:creationId xmlns:a16="http://schemas.microsoft.com/office/drawing/2014/main" id="{FA0BF539-B5F2-E774-9E33-CFF12FDA0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53" y="3345548"/>
                <a:ext cx="211767" cy="8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9" name="원호 248">
              <a:extLst>
                <a:ext uri="{FF2B5EF4-FFF2-40B4-BE49-F238E27FC236}">
                  <a16:creationId xmlns:a16="http://schemas.microsoft.com/office/drawing/2014/main" id="{18C6AA28-8209-2665-D709-E8BD6C552185}"/>
                </a:ext>
              </a:extLst>
            </p:cNvPr>
            <p:cNvSpPr/>
            <p:nvPr/>
          </p:nvSpPr>
          <p:spPr>
            <a:xfrm rot="19031145">
              <a:off x="1183416" y="5252665"/>
              <a:ext cx="1086898" cy="1178703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2DD17575-06EE-ABD1-A9A7-0A0F8039F6AE}"/>
                    </a:ext>
                  </a:extLst>
                </p:cNvPr>
                <p:cNvSpPr txBox="1"/>
                <p:nvPr/>
              </p:nvSpPr>
              <p:spPr>
                <a:xfrm>
                  <a:off x="1365472" y="4905280"/>
                  <a:ext cx="7293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95.07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2DD17575-06EE-ABD1-A9A7-0A0F8039F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472" y="4905280"/>
                  <a:ext cx="72936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33" r="-5833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FD259553-2B14-7164-C307-3DE9054EEDFE}"/>
              </a:ext>
            </a:extLst>
          </p:cNvPr>
          <p:cNvGrpSpPr/>
          <p:nvPr/>
        </p:nvGrpSpPr>
        <p:grpSpPr>
          <a:xfrm>
            <a:off x="8140778" y="4940898"/>
            <a:ext cx="3838125" cy="1650370"/>
            <a:chOff x="565934" y="4976680"/>
            <a:chExt cx="3838125" cy="1650370"/>
          </a:xfrm>
        </p:grpSpPr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0F46E30-7CBE-D44F-927B-66560D2A37F3}"/>
                </a:ext>
              </a:extLst>
            </p:cNvPr>
            <p:cNvGrpSpPr/>
            <p:nvPr/>
          </p:nvGrpSpPr>
          <p:grpSpPr>
            <a:xfrm>
              <a:off x="565934" y="5129140"/>
              <a:ext cx="3838125" cy="1367380"/>
              <a:chOff x="1233804" y="3249361"/>
              <a:chExt cx="1686419" cy="560661"/>
            </a:xfrm>
          </p:grpSpPr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E565A1D0-0784-0E92-CDEE-5FF1119263E2}"/>
                  </a:ext>
                </a:extLst>
              </p:cNvPr>
              <p:cNvSpPr txBox="1"/>
              <p:nvPr/>
            </p:nvSpPr>
            <p:spPr>
              <a:xfrm>
                <a:off x="1622836" y="3404215"/>
                <a:ext cx="4618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Co</a:t>
                </a:r>
                <a:endParaRPr kumimoji="1" lang="ko-KR" altLang="en-US" sz="1600" b="1" dirty="0"/>
              </a:p>
            </p:txBody>
          </p:sp>
          <p:cxnSp>
            <p:nvCxnSpPr>
              <p:cNvPr id="284" name="직선 연결선[R] 34">
                <a:extLst>
                  <a:ext uri="{FF2B5EF4-FFF2-40B4-BE49-F238E27FC236}">
                    <a16:creationId xmlns:a16="http://schemas.microsoft.com/office/drawing/2014/main" id="{31FD90FE-2D60-CB7E-AFEC-AB52AA799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2895" y="3378512"/>
                <a:ext cx="249575" cy="705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5" name="TextBox 284">
                    <a:extLst>
                      <a:ext uri="{FF2B5EF4-FFF2-40B4-BE49-F238E27FC236}">
                        <a16:creationId xmlns:a16="http://schemas.microsoft.com/office/drawing/2014/main" id="{96E487CB-BD29-9EC7-9A7F-07777CAFF84D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529" y="3249361"/>
                    <a:ext cx="3422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p>
                              <m:r>
                                <a:rPr kumimoji="1"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85" name="TextBox 284">
                    <a:extLst>
                      <a:ext uri="{FF2B5EF4-FFF2-40B4-BE49-F238E27FC236}">
                        <a16:creationId xmlns:a16="http://schemas.microsoft.com/office/drawing/2014/main" id="{96E487CB-BD29-9EC7-9A7F-07777CAFF8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4529" y="3249361"/>
                    <a:ext cx="342218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6" name="직선 연결선[R] 36">
                <a:extLst>
                  <a:ext uri="{FF2B5EF4-FFF2-40B4-BE49-F238E27FC236}">
                    <a16:creationId xmlns:a16="http://schemas.microsoft.com/office/drawing/2014/main" id="{EBE37DB6-41B2-FBC9-F98D-E3DB9F976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111" y="3339777"/>
                <a:ext cx="330677" cy="153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[R] 37">
                <a:extLst>
                  <a:ext uri="{FF2B5EF4-FFF2-40B4-BE49-F238E27FC236}">
                    <a16:creationId xmlns:a16="http://schemas.microsoft.com/office/drawing/2014/main" id="{9B479E34-C01A-F8A5-B93B-943291B46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1970" y="3374990"/>
                <a:ext cx="217719" cy="8610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61DF02F9-FD1E-0409-0266-59DD4A0FDE17}"/>
                  </a:ext>
                </a:extLst>
              </p:cNvPr>
              <p:cNvSpPr txBox="1"/>
              <p:nvPr/>
            </p:nvSpPr>
            <p:spPr>
              <a:xfrm>
                <a:off x="1233804" y="3291892"/>
                <a:ext cx="342218" cy="20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/>
                  <a:t>O</a:t>
                </a:r>
                <a:endParaRPr kumimoji="1" lang="ko-KR" alt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1B0CD9CA-FE44-FA95-D51C-C6188668FAE5}"/>
                      </a:ext>
                    </a:extLst>
                  </p:cNvPr>
                  <p:cNvSpPr txBox="1"/>
                  <p:nvPr/>
                </p:nvSpPr>
                <p:spPr>
                  <a:xfrm>
                    <a:off x="2458368" y="3471468"/>
                    <a:ext cx="4618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6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sSup>
                            <m:sSupPr>
                              <m:ctrlP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1" lang="en-US" altLang="ko-KR" sz="1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kumimoji="1" lang="ko-KR" altLang="en-US" sz="1600" b="1" dirty="0"/>
                  </a:p>
                </p:txBody>
              </p:sp>
            </mc:Choice>
            <mc:Fallback xmlns=""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1B0CD9CA-FE44-FA95-D51C-C6188668FA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8368" y="3471468"/>
                    <a:ext cx="461855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0" name="직선 연결선[R] 40">
                <a:extLst>
                  <a:ext uri="{FF2B5EF4-FFF2-40B4-BE49-F238E27FC236}">
                    <a16:creationId xmlns:a16="http://schemas.microsoft.com/office/drawing/2014/main" id="{8651E73E-2545-28FB-BC8B-72B30A3A4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0265" y="3407593"/>
                <a:ext cx="232746" cy="63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1" name="원호 280">
              <a:extLst>
                <a:ext uri="{FF2B5EF4-FFF2-40B4-BE49-F238E27FC236}">
                  <a16:creationId xmlns:a16="http://schemas.microsoft.com/office/drawing/2014/main" id="{2D01021B-D471-2E7A-1EAA-416DF3884B4C}"/>
                </a:ext>
              </a:extLst>
            </p:cNvPr>
            <p:cNvSpPr/>
            <p:nvPr/>
          </p:nvSpPr>
          <p:spPr>
            <a:xfrm rot="18737060">
              <a:off x="1134551" y="5274145"/>
              <a:ext cx="1259947" cy="1445863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F603A7A-51F9-BC5E-B28F-CD0B81C8ACBB}"/>
                    </a:ext>
                  </a:extLst>
                </p:cNvPr>
                <p:cNvSpPr txBox="1"/>
                <p:nvPr/>
              </p:nvSpPr>
              <p:spPr>
                <a:xfrm>
                  <a:off x="1369368" y="4976680"/>
                  <a:ext cx="7293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95.54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F603A7A-51F9-BC5E-B28F-CD0B81C8A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9368" y="4976680"/>
                  <a:ext cx="729367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5833" r="-5833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EAF9D2F2-2059-4482-9AB4-566E20CFDDF4}"/>
              </a:ext>
            </a:extLst>
          </p:cNvPr>
          <p:cNvSpPr txBox="1"/>
          <p:nvPr/>
        </p:nvSpPr>
        <p:spPr>
          <a:xfrm rot="2527607">
            <a:off x="2569246" y="5091052"/>
            <a:ext cx="631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2.0946</a:t>
            </a:r>
            <a:endParaRPr lang="ko-KR" altLang="en-US" sz="11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DD56D068-DF32-3E24-A43C-EC2E16188786}"/>
              </a:ext>
            </a:extLst>
          </p:cNvPr>
          <p:cNvSpPr txBox="1"/>
          <p:nvPr/>
        </p:nvSpPr>
        <p:spPr>
          <a:xfrm rot="1529966">
            <a:off x="10671547" y="5254980"/>
            <a:ext cx="631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2.328</a:t>
            </a:r>
            <a:endParaRPr lang="ko-KR" altLang="en-US" sz="11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A26851D-89A3-D535-2925-6A21BF334906}"/>
              </a:ext>
            </a:extLst>
          </p:cNvPr>
          <p:cNvSpPr txBox="1"/>
          <p:nvPr/>
        </p:nvSpPr>
        <p:spPr>
          <a:xfrm rot="2022019">
            <a:off x="6473360" y="5164698"/>
            <a:ext cx="631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2.21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42150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43D49-C633-59B8-C45C-D8B4BB7635F2}"/>
              </a:ext>
            </a:extLst>
          </p:cNvPr>
          <p:cNvSpPr txBox="1"/>
          <p:nvPr/>
        </p:nvSpPr>
        <p:spPr>
          <a:xfrm>
            <a:off x="6388300" y="2123722"/>
            <a:ext cx="557304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600" dirty="0" err="1"/>
              <a:t>i</a:t>
            </a:r>
            <a:r>
              <a:rPr lang="ko-KR" altLang="en-US" sz="1600" dirty="0"/>
              <a:t>번째 전자의 점유상태에 따라</a:t>
            </a:r>
            <a:endParaRPr lang="en-US" altLang="ko-KR" sz="1600" dirty="0"/>
          </a:p>
          <a:p>
            <a:r>
              <a:rPr lang="en-US" altLang="ko-KR" sz="1600" dirty="0" err="1"/>
              <a:t>i</a:t>
            </a:r>
            <a:r>
              <a:rPr lang="ko-KR" altLang="en-US" sz="1600" dirty="0"/>
              <a:t> 번째 큐비트의 상태에 </a:t>
            </a:r>
            <a:r>
              <a:rPr lang="en-US" altLang="ko-KR" sz="1600" dirty="0"/>
              <a:t>X</a:t>
            </a:r>
            <a:r>
              <a:rPr lang="ko-KR" altLang="en-US" sz="1600" dirty="0"/>
              <a:t>게이트를 이용해 상태를 바꾼다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0E30D-6FDA-35B2-8FA4-1BFBC90E5D7D}"/>
              </a:ext>
            </a:extLst>
          </p:cNvPr>
          <p:cNvSpPr txBox="1"/>
          <p:nvPr/>
        </p:nvSpPr>
        <p:spPr>
          <a:xfrm>
            <a:off x="933501" y="1432979"/>
            <a:ext cx="1051165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Parity mapping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에서는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,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각 전자의 점유상태의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“Parity”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를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큐비트에 대응시킨다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AACDE7-6A83-1715-4861-CCC226CECEE6}"/>
                  </a:ext>
                </a:extLst>
              </p:cNvPr>
              <p:cNvSpPr txBox="1"/>
              <p:nvPr/>
            </p:nvSpPr>
            <p:spPr>
              <a:xfrm>
                <a:off x="1400818" y="1964799"/>
                <a:ext cx="51091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2400" dirty="0"/>
                  <a:t>Fermionic state :</a:t>
                </a:r>
                <a14:m>
                  <m:oMath xmlns:m="http://schemas.openxmlformats.org/officeDocument/2006/math">
                    <m:r>
                      <a:rPr kumimoji="1"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AACDE7-6A83-1715-4861-CCC226CE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818" y="1964799"/>
                <a:ext cx="5109132" cy="461665"/>
              </a:xfrm>
              <a:prstGeom prst="rect">
                <a:avLst/>
              </a:prstGeom>
              <a:blipFill>
                <a:blip r:embed="rId3"/>
                <a:stretch>
                  <a:fillRect l="-1985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015641-0C80-5FDA-7D3C-CBA3768374E2}"/>
                  </a:ext>
                </a:extLst>
              </p:cNvPr>
              <p:cNvSpPr txBox="1"/>
              <p:nvPr/>
            </p:nvSpPr>
            <p:spPr>
              <a:xfrm>
                <a:off x="1400818" y="2888129"/>
                <a:ext cx="51091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2400" dirty="0"/>
                  <a:t> qubit </a:t>
                </a:r>
                <a:r>
                  <a:rPr kumimoji="1" lang="en-US" altLang="ko-KR" sz="2400" dirty="0" err="1"/>
                  <a:t>ver</a:t>
                </a:r>
                <a:r>
                  <a:rPr kumimoji="1" lang="en-US" altLang="ko-KR" sz="2400" dirty="0"/>
                  <a:t> state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015641-0C80-5FDA-7D3C-CBA376837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818" y="2888129"/>
                <a:ext cx="5109130" cy="461665"/>
              </a:xfrm>
              <a:prstGeom prst="rect">
                <a:avLst/>
              </a:prstGeom>
              <a:blipFill>
                <a:blip r:embed="rId4"/>
                <a:stretch>
                  <a:fillRect l="-1985" t="-13514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F30ADE-9C5E-D3DE-ACF5-106D84136769}"/>
              </a:ext>
            </a:extLst>
          </p:cNvPr>
          <p:cNvCxnSpPr/>
          <p:nvPr/>
        </p:nvCxnSpPr>
        <p:spPr>
          <a:xfrm>
            <a:off x="3747455" y="2426464"/>
            <a:ext cx="0" cy="427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9EEB8F-AADD-A371-A595-F9ECF6D52D6F}"/>
                  </a:ext>
                </a:extLst>
              </p:cNvPr>
              <p:cNvSpPr txBox="1"/>
              <p:nvPr/>
            </p:nvSpPr>
            <p:spPr>
              <a:xfrm>
                <a:off x="1026460" y="4017474"/>
                <a:ext cx="6250328" cy="415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R" sz="1800" b="0" i="1" smtClean="0">
                          <a:latin typeface="Cambria Math" panose="02040503050406030204" pitchFamily="18" charset="0"/>
                        </a:rPr>
                        <m:t>=(+1)</m:t>
                      </m:r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9EEB8F-AADD-A371-A595-F9ECF6D5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60" y="4017474"/>
                <a:ext cx="6250328" cy="415114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4DD480B-B488-FD65-504F-8035E289D418}"/>
              </a:ext>
            </a:extLst>
          </p:cNvPr>
          <p:cNvSpPr txBox="1"/>
          <p:nvPr/>
        </p:nvSpPr>
        <p:spPr>
          <a:xfrm>
            <a:off x="1053578" y="3589935"/>
            <a:ext cx="3098046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# Fermionic 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생성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/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소멸 연산자</a:t>
            </a:r>
            <a:endParaRPr lang="en-US" altLang="ko-KR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73C19-C4EA-CA8D-FB42-0DCA2C469CB4}"/>
              </a:ext>
            </a:extLst>
          </p:cNvPr>
          <p:cNvSpPr txBox="1"/>
          <p:nvPr/>
        </p:nvSpPr>
        <p:spPr>
          <a:xfrm>
            <a:off x="1026460" y="4944661"/>
            <a:ext cx="3098046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# Qubit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lang="en-US" altLang="ko-KR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ver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생성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/</a:t>
            </a:r>
            <a:r>
              <a:rPr lang="ko-KR" altLang="en-US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소멸 연산자</a:t>
            </a:r>
            <a:endParaRPr lang="en-US" altLang="ko-KR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955AD2-A905-52B8-47C6-B948B6C1FD71}"/>
                  </a:ext>
                </a:extLst>
              </p:cNvPr>
              <p:cNvSpPr txBox="1"/>
              <p:nvPr/>
            </p:nvSpPr>
            <p:spPr>
              <a:xfrm>
                <a:off x="1373699" y="5379934"/>
                <a:ext cx="7801831" cy="415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𝑖𝑌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955AD2-A905-52B8-47C6-B948B6C1F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99" y="5379934"/>
                <a:ext cx="7801831" cy="415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95BBAD-ED6D-6024-73F1-A125F3866D43}"/>
              </a:ext>
            </a:extLst>
          </p:cNvPr>
          <p:cNvCxnSpPr>
            <a:cxnSpLocks/>
          </p:cNvCxnSpPr>
          <p:nvPr/>
        </p:nvCxnSpPr>
        <p:spPr>
          <a:xfrm flipV="1">
            <a:off x="5648959" y="4303940"/>
            <a:ext cx="0" cy="314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7780C8-B99D-36BC-59D0-6EC54C8D789F}"/>
              </a:ext>
            </a:extLst>
          </p:cNvPr>
          <p:cNvSpPr txBox="1"/>
          <p:nvPr/>
        </p:nvSpPr>
        <p:spPr>
          <a:xfrm>
            <a:off x="4586727" y="4618383"/>
            <a:ext cx="6578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4</a:t>
            </a:r>
            <a:r>
              <a:rPr kumimoji="1" lang="ko-KR" altLang="en-US" sz="1600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번째 </a:t>
            </a:r>
            <a:r>
              <a:rPr kumimoji="1" lang="ko-KR" altLang="en-US" sz="1600" dirty="0" err="1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오비탈의</a:t>
            </a:r>
            <a:r>
              <a:rPr kumimoji="1" lang="ko-KR" altLang="en-US" sz="1600" dirty="0">
                <a:solidFill>
                  <a:srgbClr val="00206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점유상태가 바뀌므로</a:t>
            </a:r>
            <a:r>
              <a:rPr kumimoji="1" lang="en-US" altLang="ko-KR" sz="1600" dirty="0">
                <a:solidFill>
                  <a:srgbClr val="00B05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 5,6 </a:t>
            </a:r>
            <a:r>
              <a:rPr kumimoji="1" lang="ko-KR" altLang="en-US" sz="1600" dirty="0">
                <a:solidFill>
                  <a:srgbClr val="00B05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번째의 </a:t>
            </a:r>
            <a:r>
              <a:rPr kumimoji="1" lang="en-US" altLang="ko-KR" sz="1600" dirty="0">
                <a:solidFill>
                  <a:srgbClr val="00B05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Parity</a:t>
            </a:r>
            <a:r>
              <a:rPr kumimoji="1" lang="ko-KR" altLang="en-US" sz="1600" dirty="0">
                <a:solidFill>
                  <a:srgbClr val="00B05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가 </a:t>
            </a:r>
            <a:r>
              <a:rPr kumimoji="1" lang="ko-KR" altLang="en-US" sz="1600" dirty="0" err="1">
                <a:solidFill>
                  <a:srgbClr val="00B05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바뀌게된다</a:t>
            </a:r>
            <a:r>
              <a:rPr kumimoji="1" lang="en-US" altLang="ko-KR" sz="1600" dirty="0">
                <a:solidFill>
                  <a:srgbClr val="00B050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.</a:t>
            </a:r>
            <a:endParaRPr kumimoji="1" lang="ko-KR" altLang="en-US" sz="1600" dirty="0">
              <a:solidFill>
                <a:srgbClr val="00B050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431C9E-BE8E-C566-C6F0-3756EE7A60BA}"/>
                  </a:ext>
                </a:extLst>
              </p:cNvPr>
              <p:cNvSpPr txBox="1"/>
              <p:nvPr/>
            </p:nvSpPr>
            <p:spPr>
              <a:xfrm>
                <a:off x="3576568" y="5775653"/>
                <a:ext cx="2240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431C9E-BE8E-C566-C6F0-3756EE7A6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68" y="5775653"/>
                <a:ext cx="2240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제목 1">
            <a:extLst>
              <a:ext uri="{FF2B5EF4-FFF2-40B4-BE49-F238E27FC236}">
                <a16:creationId xmlns:a16="http://schemas.microsoft.com/office/drawing/2014/main" id="{4F21F934-CAB9-5F90-A5EA-5E3E3D4E7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63" y="713016"/>
            <a:ext cx="3746561" cy="6093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kumimoji="1"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Parity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mapping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026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74" y="859966"/>
            <a:ext cx="3928820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Parity mapping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DC38F6-D9BB-9E93-1F54-BA8D869CA9D9}"/>
                  </a:ext>
                </a:extLst>
              </p:cNvPr>
              <p:cNvSpPr txBox="1"/>
              <p:nvPr/>
            </p:nvSpPr>
            <p:spPr>
              <a:xfrm>
                <a:off x="458603" y="1731660"/>
                <a:ext cx="5276375" cy="521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DC38F6-D9BB-9E93-1F54-BA8D869CA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3" y="1731660"/>
                <a:ext cx="5276375" cy="521233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4CE4E6A-0726-02F2-7AE3-62AAF795B03E}"/>
              </a:ext>
            </a:extLst>
          </p:cNvPr>
          <p:cNvCxnSpPr>
            <a:cxnSpLocks/>
          </p:cNvCxnSpPr>
          <p:nvPr/>
        </p:nvCxnSpPr>
        <p:spPr>
          <a:xfrm>
            <a:off x="3070656" y="1731660"/>
            <a:ext cx="0" cy="691182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B65638-F38A-4169-E058-66D019662D99}"/>
                  </a:ext>
                </a:extLst>
              </p:cNvPr>
              <p:cNvSpPr txBox="1"/>
              <p:nvPr/>
            </p:nvSpPr>
            <p:spPr>
              <a:xfrm>
                <a:off x="1281262" y="2320748"/>
                <a:ext cx="24810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𝛼</m:t>
                    </m:r>
                  </m:oMath>
                </a14:m>
                <a:r>
                  <a:rPr kumimoji="1" lang="en-US" altLang="ko-KR" sz="2000" dirty="0">
                    <a:solidFill>
                      <a:srgbClr val="002060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-spin electron</a:t>
                </a:r>
                <a:endParaRPr kumimoji="1" lang="ko-KR" altLang="en-US" sz="2000" dirty="0">
                  <a:solidFill>
                    <a:srgbClr val="002060"/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B65638-F38A-4169-E058-66D01966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62" y="2320748"/>
                <a:ext cx="2481030" cy="400110"/>
              </a:xfrm>
              <a:prstGeom prst="rect">
                <a:avLst/>
              </a:prstGeom>
              <a:blipFill>
                <a:blip r:embed="rId4"/>
                <a:stretch>
                  <a:fillRect t="-1515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9C43E4-D67F-B45A-B280-14EB97ED0AF6}"/>
                  </a:ext>
                </a:extLst>
              </p:cNvPr>
              <p:cNvSpPr txBox="1"/>
              <p:nvPr/>
            </p:nvSpPr>
            <p:spPr>
              <a:xfrm>
                <a:off x="3162302" y="2320748"/>
                <a:ext cx="24810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𝛽</m:t>
                    </m:r>
                  </m:oMath>
                </a14:m>
                <a:r>
                  <a:rPr kumimoji="1" lang="en-US" altLang="ko-KR" sz="2000" dirty="0">
                    <a:solidFill>
                      <a:srgbClr val="002060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-spin electron</a:t>
                </a:r>
                <a:endParaRPr kumimoji="1" lang="ko-KR" altLang="en-US" sz="2000" dirty="0">
                  <a:solidFill>
                    <a:srgbClr val="002060"/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9C43E4-D67F-B45A-B280-14EB97ED0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2" y="2320748"/>
                <a:ext cx="2481030" cy="400110"/>
              </a:xfrm>
              <a:prstGeom prst="rect">
                <a:avLst/>
              </a:prstGeom>
              <a:blipFill>
                <a:blip r:embed="rId5"/>
                <a:stretch>
                  <a:fillRect l="-1020" t="-1515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3942CB-1ACC-1A96-462D-259BBD3E8C03}"/>
                  </a:ext>
                </a:extLst>
              </p:cNvPr>
              <p:cNvSpPr txBox="1"/>
              <p:nvPr/>
            </p:nvSpPr>
            <p:spPr>
              <a:xfrm>
                <a:off x="5912707" y="1576572"/>
                <a:ext cx="4907689" cy="1230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𝛼</m:t>
                    </m:r>
                  </m:oMath>
                </a14:m>
                <a:r>
                  <a:rPr kumimoji="1" lang="en-US" altLang="ko-KR" sz="1800" dirty="0">
                    <a:solidFill>
                      <a:schemeClr val="tx1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-spin </a:t>
                </a:r>
                <a:r>
                  <a:rPr kumimoji="1" lang="ko-KR" altLang="en-US" sz="1800" dirty="0">
                    <a:solidFill>
                      <a:schemeClr val="tx1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전자와</a:t>
                </a:r>
                <a:r>
                  <a:rPr kumimoji="1" lang="en-US" altLang="ko-KR" sz="1800" dirty="0">
                    <a:solidFill>
                      <a:schemeClr val="tx1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,</a:t>
                </a:r>
                <a:r>
                  <a:rPr kumimoji="1" lang="en-US" altLang="ko-KR" dirty="0">
                    <a:cs typeface="Noto Sans Zawgyi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𝛽</m:t>
                    </m:r>
                  </m:oMath>
                </a14:m>
                <a:r>
                  <a:rPr kumimoji="1"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-spin </a:t>
                </a:r>
                <a:r>
                  <a:rPr kumimoji="1"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전자의 개수를 알고있다</a:t>
                </a:r>
                <a:r>
                  <a:rPr kumimoji="1"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.</a:t>
                </a:r>
                <a:r>
                  <a:rPr kumimoji="1" lang="en-US" altLang="ko-KR" dirty="0">
                    <a:solidFill>
                      <a:srgbClr val="002060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:r>
                  <a:rPr kumimoji="1" lang="en-US" altLang="ko-KR" sz="1800" dirty="0"/>
                  <a:t>-&gt;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과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을 이미 알고있다</a:t>
                </a: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.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-&gt; 2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개의 큐비트는 정보를 </a:t>
                </a:r>
                <a:r>
                  <a:rPr lang="ko-KR" altLang="en-US" dirty="0" err="1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담고있지</a:t>
                </a:r>
                <a:r>
                  <a:rPr lang="ko-KR" altLang="en-US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 않다</a:t>
                </a:r>
                <a:r>
                  <a:rPr lang="en-US" altLang="ko-KR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3942CB-1ACC-1A96-462D-259BBD3E8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707" y="1576572"/>
                <a:ext cx="4907689" cy="1230658"/>
              </a:xfrm>
              <a:prstGeom prst="rect">
                <a:avLst/>
              </a:prstGeom>
              <a:blipFill>
                <a:blip r:embed="rId6"/>
                <a:stretch>
                  <a:fillRect l="-1031" t="-2041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6849BC-3706-231D-93E8-471A72F6B15E}"/>
                  </a:ext>
                </a:extLst>
              </p:cNvPr>
              <p:cNvSpPr txBox="1"/>
              <p:nvPr/>
            </p:nvSpPr>
            <p:spPr>
              <a:xfrm>
                <a:off x="2712635" y="4510761"/>
                <a:ext cx="6283254" cy="54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→</m:t>
                    </m:r>
                    <m:r>
                      <a:rPr kumimoji="1" lang="en-US" altLang="ko-KR" sz="2400" b="1" i="1" dirty="0">
                        <a:latin typeface="Cambria Math" panose="02040503050406030204" pitchFamily="18" charset="0"/>
                        <a:cs typeface="Noto Sans Zawgyi" panose="020B0502040504020204" pitchFamily="34" charset="0"/>
                      </a:rPr>
                      <m:t> </m:t>
                    </m:r>
                  </m:oMath>
                </a14:m>
                <a:r>
                  <a:rPr lang="ko-KR" altLang="en-US" sz="2400" b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필요한 큐비트의 개수를 </a:t>
                </a:r>
                <a:r>
                  <a:rPr lang="en-US" altLang="ko-KR" sz="2400" b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2</a:t>
                </a:r>
                <a:r>
                  <a:rPr lang="ko-KR" altLang="en-US" sz="2400" b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개 줄일 수 있다</a:t>
                </a:r>
                <a:r>
                  <a:rPr lang="en-US" altLang="ko-KR" sz="2400" b="1" dirty="0">
                    <a:latin typeface="Noto Sans Zawgyi" panose="020B0502040504020204" pitchFamily="34" charset="0"/>
                    <a:cs typeface="Noto Sans Zawgyi" panose="020B050204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6849BC-3706-231D-93E8-471A72F6B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635" y="4510761"/>
                <a:ext cx="6283254" cy="544765"/>
              </a:xfrm>
              <a:prstGeom prst="rect">
                <a:avLst/>
              </a:prstGeom>
              <a:blipFill>
                <a:blip r:embed="rId7"/>
                <a:stretch>
                  <a:fillRect t="-4651" b="-30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ECF0625-D1E8-8121-CC67-64FEC237312D}"/>
              </a:ext>
            </a:extLst>
          </p:cNvPr>
          <p:cNvSpPr txBox="1"/>
          <p:nvPr/>
        </p:nvSpPr>
        <p:spPr>
          <a:xfrm>
            <a:off x="2561315" y="5113737"/>
            <a:ext cx="7102320" cy="102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그럼 모든 경우에서 </a:t>
            </a:r>
            <a:r>
              <a:rPr lang="en-US" altLang="ko-KR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Parity Transformation</a:t>
            </a:r>
            <a:r>
              <a:rPr lang="ko-KR" altLang="en-US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더 좋은가</a:t>
            </a:r>
            <a:r>
              <a:rPr lang="en-US" altLang="ko-KR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-&gt;</a:t>
            </a:r>
            <a:r>
              <a:rPr lang="ko-KR" altLang="en-US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실험을 통해 확인해보자</a:t>
            </a:r>
            <a:r>
              <a:rPr lang="en-US" altLang="ko-KR" sz="24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0A073C-1B52-D976-6117-3D3BFFEF45E4}"/>
                  </a:ext>
                </a:extLst>
              </p:cNvPr>
              <p:cNvSpPr txBox="1"/>
              <p:nvPr/>
            </p:nvSpPr>
            <p:spPr>
              <a:xfrm>
                <a:off x="415544" y="3411220"/>
                <a:ext cx="52763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110100  100100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0A073C-1B52-D976-6117-3D3BFFEF4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4" y="3411220"/>
                <a:ext cx="5276375" cy="523220"/>
              </a:xfrm>
              <a:prstGeom prst="rect">
                <a:avLst/>
              </a:prstGeom>
              <a:blipFill>
                <a:blip r:embed="rId8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9AAC599-2303-71AE-7E05-1EAA42DFAD1E}"/>
              </a:ext>
            </a:extLst>
          </p:cNvPr>
          <p:cNvCxnSpPr>
            <a:cxnSpLocks/>
          </p:cNvCxnSpPr>
          <p:nvPr/>
        </p:nvCxnSpPr>
        <p:spPr>
          <a:xfrm>
            <a:off x="3070655" y="3393555"/>
            <a:ext cx="0" cy="691182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946E8B8-C985-E7E1-0C67-8DED29BA4E17}"/>
              </a:ext>
            </a:extLst>
          </p:cNvPr>
          <p:cNvCxnSpPr/>
          <p:nvPr/>
        </p:nvCxnSpPr>
        <p:spPr>
          <a:xfrm>
            <a:off x="4677103" y="3739146"/>
            <a:ext cx="2354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539FB7-7804-2BFC-5258-3667AC0E2550}"/>
                  </a:ext>
                </a:extLst>
              </p:cNvPr>
              <p:cNvSpPr txBox="1"/>
              <p:nvPr/>
            </p:nvSpPr>
            <p:spPr>
              <a:xfrm>
                <a:off x="5854262" y="3426141"/>
                <a:ext cx="52763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𝑥𝑥𝑥𝑥𝑥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1  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𝑥𝑥𝑥𝑥𝑥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539FB7-7804-2BFC-5258-3667AC0E2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2" y="3426141"/>
                <a:ext cx="5276375" cy="523220"/>
              </a:xfrm>
              <a:prstGeom prst="rect">
                <a:avLst/>
              </a:prstGeom>
              <a:blipFill>
                <a:blip r:embed="rId9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CC3A51D-0F3C-F2E0-5F84-1F01F61FC8DF}"/>
              </a:ext>
            </a:extLst>
          </p:cNvPr>
          <p:cNvCxnSpPr>
            <a:cxnSpLocks/>
          </p:cNvCxnSpPr>
          <p:nvPr/>
        </p:nvCxnSpPr>
        <p:spPr>
          <a:xfrm>
            <a:off x="8492449" y="3393555"/>
            <a:ext cx="0" cy="691182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E0DC6C-91D8-249E-4D8C-88DCAD8D1AB3}"/>
                  </a:ext>
                </a:extLst>
              </p:cNvPr>
              <p:cNvSpPr txBox="1"/>
              <p:nvPr/>
            </p:nvSpPr>
            <p:spPr>
              <a:xfrm>
                <a:off x="4763197" y="3350301"/>
                <a:ext cx="21821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𝑃𝑎𝑟𝑖𝑡𝑦</m:t>
                      </m:r>
                      <m:r>
                        <a:rPr kumimoji="1" lang="en-US" altLang="ko-K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Noto Sans Zawgyi" panose="020B0502040504020204" pitchFamily="34" charset="0"/>
                        </a:rPr>
                        <m:t>𝑚𝑎𝑝𝑝𝑖𝑛𝑔</m:t>
                      </m:r>
                    </m:oMath>
                  </m:oMathPara>
                </a14:m>
                <a:endParaRPr kumimoji="1" lang="ko-KR" altLang="en-US" sz="2000" dirty="0">
                  <a:solidFill>
                    <a:srgbClr val="002060"/>
                  </a:solidFill>
                  <a:latin typeface="Noto Sans Zawgyi" panose="020B0502040504020204" pitchFamily="34" charset="0"/>
                  <a:cs typeface="Noto Sans Zawgyi" panose="020B05020405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E0DC6C-91D8-249E-4D8C-88DCAD8D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197" y="3350301"/>
                <a:ext cx="2182130" cy="400110"/>
              </a:xfrm>
              <a:prstGeom prst="rect">
                <a:avLst/>
              </a:prstGeom>
              <a:blipFill>
                <a:blip r:embed="rId10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211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85" y="812435"/>
            <a:ext cx="4876800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 err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Bravi-Kitaev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mapping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CB8A03-C6F5-E9DF-557C-74CF690B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60" y="1326126"/>
            <a:ext cx="7836058" cy="45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69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84" y="812435"/>
            <a:ext cx="5570023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Energy Calculation (x=1)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386EE1-55D9-4D19-736A-BB6C957A9CA8}"/>
              </a:ext>
            </a:extLst>
          </p:cNvPr>
          <p:cNvGrpSpPr/>
          <p:nvPr/>
        </p:nvGrpSpPr>
        <p:grpSpPr>
          <a:xfrm>
            <a:off x="1789801" y="1977823"/>
            <a:ext cx="3537690" cy="861954"/>
            <a:chOff x="1259238" y="3189608"/>
            <a:chExt cx="1554412" cy="3534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FCE919-A86F-1CE8-6EFB-802365674DD6}"/>
                </a:ext>
              </a:extLst>
            </p:cNvPr>
            <p:cNvSpPr txBox="1"/>
            <p:nvPr/>
          </p:nvSpPr>
          <p:spPr>
            <a:xfrm>
              <a:off x="1622836" y="3404215"/>
              <a:ext cx="461845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Co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cxnSp>
          <p:nvCxnSpPr>
            <p:cNvPr id="14" name="직선 연결선[R] 34">
              <a:extLst>
                <a:ext uri="{FF2B5EF4-FFF2-40B4-BE49-F238E27FC236}">
                  <a16:creationId xmlns:a16="http://schemas.microsoft.com/office/drawing/2014/main" id="{E408DAAD-0DA0-CB95-45F3-5438D77A3516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555230-FF83-4343-98DD-AC518D34C6F2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555230-FF83-4343-98DD-AC518D34C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직선 연결선[R] 36">
              <a:extLst>
                <a:ext uri="{FF2B5EF4-FFF2-40B4-BE49-F238E27FC236}">
                  <a16:creationId xmlns:a16="http://schemas.microsoft.com/office/drawing/2014/main" id="{3F346F86-7394-9458-CCB7-AE7A65490C2A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37">
              <a:extLst>
                <a:ext uri="{FF2B5EF4-FFF2-40B4-BE49-F238E27FC236}">
                  <a16:creationId xmlns:a16="http://schemas.microsoft.com/office/drawing/2014/main" id="{9F780A33-8B05-A302-6FFF-879375B7B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51E3D7-4893-23BD-C5C1-5129D5F82CBA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0070C0"/>
                  </a:solidFill>
                </a:rPr>
                <a:t>O</a:t>
              </a:r>
              <a:endParaRPr kumimoji="1" lang="ko-KR" altLang="en-US" sz="16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3F8195-FAAD-3DA4-8B61-6339788891BF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3F8195-FAAD-3DA4-8B61-633978889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[R] 40">
              <a:extLst>
                <a:ext uri="{FF2B5EF4-FFF2-40B4-BE49-F238E27FC236}">
                  <a16:creationId xmlns:a16="http://schemas.microsoft.com/office/drawing/2014/main" id="{5DE622CA-D3C2-43ED-2CBD-8D28B73FE1C2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DB964D-8E0A-1EF1-B07D-42142E57371E}"/>
              </a:ext>
            </a:extLst>
          </p:cNvPr>
          <p:cNvSpPr txBox="1"/>
          <p:nvPr/>
        </p:nvSpPr>
        <p:spPr>
          <a:xfrm>
            <a:off x="863980" y="1264240"/>
            <a:ext cx="3179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1) 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Monomer Energy Calculation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7F36E8-F1B0-3E3D-746D-6866F9BEB357}"/>
              </a:ext>
            </a:extLst>
          </p:cNvPr>
          <p:cNvGrpSpPr/>
          <p:nvPr/>
        </p:nvGrpSpPr>
        <p:grpSpPr>
          <a:xfrm>
            <a:off x="6441989" y="2001197"/>
            <a:ext cx="3537690" cy="867537"/>
            <a:chOff x="1259238" y="3189608"/>
            <a:chExt cx="1554412" cy="35571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FDA8CA-FD69-550B-7C96-FDD3232A1D6F}"/>
                </a:ext>
              </a:extLst>
            </p:cNvPr>
            <p:cNvSpPr txBox="1"/>
            <p:nvPr/>
          </p:nvSpPr>
          <p:spPr>
            <a:xfrm>
              <a:off x="1648153" y="3406504"/>
              <a:ext cx="231713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0070C0"/>
                  </a:solidFill>
                </a:rPr>
                <a:t>Co</a:t>
              </a:r>
              <a:endParaRPr kumimoji="1" lang="ko-KR" alt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25" name="직선 연결선[R] 34">
              <a:extLst>
                <a:ext uri="{FF2B5EF4-FFF2-40B4-BE49-F238E27FC236}">
                  <a16:creationId xmlns:a16="http://schemas.microsoft.com/office/drawing/2014/main" id="{E6F39FEC-D824-99F3-5995-6D12D925C44D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58F65C-8B82-FDD5-975D-D170ED59CA81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58F65C-8B82-FDD5-975D-D170ED59C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연결선[R] 36">
              <a:extLst>
                <a:ext uri="{FF2B5EF4-FFF2-40B4-BE49-F238E27FC236}">
                  <a16:creationId xmlns:a16="http://schemas.microsoft.com/office/drawing/2014/main" id="{C9B1C15E-DB9C-0622-920B-9CFCD9383B1B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37">
              <a:extLst>
                <a:ext uri="{FF2B5EF4-FFF2-40B4-BE49-F238E27FC236}">
                  <a16:creationId xmlns:a16="http://schemas.microsoft.com/office/drawing/2014/main" id="{482AE558-8DCA-FE08-178E-838B23DDF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DFA977-D0C5-D5F2-7EF2-E6076AA85DF8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D537E0-80A0-7809-0CCB-38C4E7B92EA6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D537E0-80A0-7809-0CCB-38C4E7B92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연결선[R] 40">
              <a:extLst>
                <a:ext uri="{FF2B5EF4-FFF2-40B4-BE49-F238E27FC236}">
                  <a16:creationId xmlns:a16="http://schemas.microsoft.com/office/drawing/2014/main" id="{7852CB69-F17A-D366-91B0-D0E0532C5678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481C5B-0BCE-5760-5594-C247FD1C3F85}"/>
              </a:ext>
            </a:extLst>
          </p:cNvPr>
          <p:cNvGrpSpPr/>
          <p:nvPr/>
        </p:nvGrpSpPr>
        <p:grpSpPr>
          <a:xfrm>
            <a:off x="1804637" y="4287526"/>
            <a:ext cx="3537690" cy="861954"/>
            <a:chOff x="1259238" y="3189608"/>
            <a:chExt cx="1554412" cy="3534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A9FA32-BC4E-E15D-0EC1-D985DD5C796A}"/>
                </a:ext>
              </a:extLst>
            </p:cNvPr>
            <p:cNvSpPr txBox="1"/>
            <p:nvPr/>
          </p:nvSpPr>
          <p:spPr>
            <a:xfrm>
              <a:off x="1622836" y="3404215"/>
              <a:ext cx="461845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Co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cxnSp>
          <p:nvCxnSpPr>
            <p:cNvPr id="34" name="직선 연결선[R] 34">
              <a:extLst>
                <a:ext uri="{FF2B5EF4-FFF2-40B4-BE49-F238E27FC236}">
                  <a16:creationId xmlns:a16="http://schemas.microsoft.com/office/drawing/2014/main" id="{C33380AD-35FA-2E52-674C-33F793033C43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0400393-8C4D-5569-D42D-D914E73DD054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0400393-8C4D-5569-D42D-D914E73DD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직선 연결선[R] 36">
              <a:extLst>
                <a:ext uri="{FF2B5EF4-FFF2-40B4-BE49-F238E27FC236}">
                  <a16:creationId xmlns:a16="http://schemas.microsoft.com/office/drawing/2014/main" id="{EB4896AD-A440-5BE6-386A-A547DA374364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7">
              <a:extLst>
                <a:ext uri="{FF2B5EF4-FFF2-40B4-BE49-F238E27FC236}">
                  <a16:creationId xmlns:a16="http://schemas.microsoft.com/office/drawing/2014/main" id="{C829BCEE-195F-3F83-A1C8-D6B75B36A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4A6E39A-F358-95C6-548F-E73D28839C1A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7FCFB17-7197-C79F-ED59-0D36B2CCB203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7FCFB17-7197-C79F-ED59-0D36B2CCB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직선 연결선[R] 40">
              <a:extLst>
                <a:ext uri="{FF2B5EF4-FFF2-40B4-BE49-F238E27FC236}">
                  <a16:creationId xmlns:a16="http://schemas.microsoft.com/office/drawing/2014/main" id="{E3F569F4-3BC2-0818-B8BA-EF9A10F11282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F62EFD-F4A2-8C08-DD17-BC3635BF1BD1}"/>
              </a:ext>
            </a:extLst>
          </p:cNvPr>
          <p:cNvGrpSpPr/>
          <p:nvPr/>
        </p:nvGrpSpPr>
        <p:grpSpPr>
          <a:xfrm>
            <a:off x="6423750" y="4162988"/>
            <a:ext cx="3537690" cy="861954"/>
            <a:chOff x="1259238" y="3189608"/>
            <a:chExt cx="1554412" cy="3534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7D45F5-7B1F-C1EB-F2DA-BA855E09A2A0}"/>
                </a:ext>
              </a:extLst>
            </p:cNvPr>
            <p:cNvSpPr txBox="1"/>
            <p:nvPr/>
          </p:nvSpPr>
          <p:spPr>
            <a:xfrm>
              <a:off x="1622836" y="3404215"/>
              <a:ext cx="461845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Co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cxnSp>
          <p:nvCxnSpPr>
            <p:cNvPr id="43" name="직선 연결선[R] 34">
              <a:extLst>
                <a:ext uri="{FF2B5EF4-FFF2-40B4-BE49-F238E27FC236}">
                  <a16:creationId xmlns:a16="http://schemas.microsoft.com/office/drawing/2014/main" id="{F6A2FD6A-0563-4F10-E66E-33E6227CB60F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C12DABD-BD9B-9ABA-0484-EB5536238003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C12DABD-BD9B-9ABA-0484-EB5536238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직선 연결선[R] 36">
              <a:extLst>
                <a:ext uri="{FF2B5EF4-FFF2-40B4-BE49-F238E27FC236}">
                  <a16:creationId xmlns:a16="http://schemas.microsoft.com/office/drawing/2014/main" id="{7BDD5B27-6A14-F628-9262-A91D53AFF456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37">
              <a:extLst>
                <a:ext uri="{FF2B5EF4-FFF2-40B4-BE49-F238E27FC236}">
                  <a16:creationId xmlns:a16="http://schemas.microsoft.com/office/drawing/2014/main" id="{6232DFFE-7862-4003-AD28-470705E2C0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5E25E-0079-17D6-47BD-1FA3FAA7AB50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641E584-B19C-9663-2690-AB456CDE06A2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641E584-B19C-9663-2690-AB456CDE0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연결선[R] 40">
              <a:extLst>
                <a:ext uri="{FF2B5EF4-FFF2-40B4-BE49-F238E27FC236}">
                  <a16:creationId xmlns:a16="http://schemas.microsoft.com/office/drawing/2014/main" id="{13AA73B3-B79E-FD5C-C049-5569906D8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6A3FC89-B50E-33D8-B2D2-FB64F00FD871}"/>
                  </a:ext>
                </a:extLst>
              </p:cNvPr>
              <p:cNvSpPr txBox="1"/>
              <p:nvPr/>
            </p:nvSpPr>
            <p:spPr>
              <a:xfrm>
                <a:off x="2220906" y="3060152"/>
                <a:ext cx="20346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</m:t>
                      </m:r>
                      <m:r>
                        <m:rPr>
                          <m:nor/>
                        </m:rPr>
                        <a:rPr lang="en-US" altLang="ko-KR" smtClean="0"/>
                        <m:t>73.80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6A3FC89-B50E-33D8-B2D2-FB64F00FD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906" y="3060152"/>
                <a:ext cx="2034663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A4D0337-66E2-A377-4F4F-42E28B103ACD}"/>
                  </a:ext>
                </a:extLst>
              </p:cNvPr>
              <p:cNvSpPr txBox="1"/>
              <p:nvPr/>
            </p:nvSpPr>
            <p:spPr>
              <a:xfrm>
                <a:off x="6699752" y="3075637"/>
                <a:ext cx="28218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𝑪𝒐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−1365.84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A4D0337-66E2-A377-4F4F-42E28B10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52" y="3075637"/>
                <a:ext cx="2821821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AD2423-9E60-3D52-9FDE-43BF3264E51B}"/>
                  </a:ext>
                </a:extLst>
              </p:cNvPr>
              <p:cNvSpPr txBox="1"/>
              <p:nvPr/>
            </p:nvSpPr>
            <p:spPr>
              <a:xfrm>
                <a:off x="2235742" y="5149658"/>
                <a:ext cx="20346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</m:t>
                      </m:r>
                      <m:r>
                        <m:rPr>
                          <m:nor/>
                        </m:rPr>
                        <a:rPr lang="en-US" altLang="ko-KR" smtClean="0"/>
                        <m:t>73.80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AD2423-9E60-3D52-9FDE-43BF3264E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742" y="5149658"/>
                <a:ext cx="2034663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DC4F91-95CA-F307-E965-2E4911BFC9B3}"/>
                  </a:ext>
                </a:extLst>
              </p:cNvPr>
              <p:cNvSpPr txBox="1"/>
              <p:nvPr/>
            </p:nvSpPr>
            <p:spPr>
              <a:xfrm>
                <a:off x="6699751" y="5017488"/>
                <a:ext cx="28218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𝑳𝒊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−7.28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DC4F91-95CA-F307-E965-2E4911BF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51" y="5017488"/>
                <a:ext cx="2821821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FB7CAC9E-0CEE-78F6-9B26-9E6F75FD65FD}"/>
              </a:ext>
            </a:extLst>
          </p:cNvPr>
          <p:cNvCxnSpPr>
            <a:cxnSpLocks/>
          </p:cNvCxnSpPr>
          <p:nvPr/>
        </p:nvCxnSpPr>
        <p:spPr>
          <a:xfrm>
            <a:off x="5804188" y="1514357"/>
            <a:ext cx="9189" cy="4390497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A134A07D-0714-F708-6902-2541A0A1C943}"/>
              </a:ext>
            </a:extLst>
          </p:cNvPr>
          <p:cNvCxnSpPr>
            <a:cxnSpLocks/>
          </p:cNvCxnSpPr>
          <p:nvPr/>
        </p:nvCxnSpPr>
        <p:spPr>
          <a:xfrm>
            <a:off x="1149865" y="3663552"/>
            <a:ext cx="9884928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273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84" y="812435"/>
            <a:ext cx="5570023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Energy Calculation (x=1)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386EE1-55D9-4D19-736A-BB6C957A9CA8}"/>
              </a:ext>
            </a:extLst>
          </p:cNvPr>
          <p:cNvGrpSpPr/>
          <p:nvPr/>
        </p:nvGrpSpPr>
        <p:grpSpPr>
          <a:xfrm>
            <a:off x="4375655" y="3866318"/>
            <a:ext cx="3537690" cy="861954"/>
            <a:chOff x="1259238" y="3189608"/>
            <a:chExt cx="1554412" cy="3534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FCE919-A86F-1CE8-6EFB-802365674DD6}"/>
                </a:ext>
              </a:extLst>
            </p:cNvPr>
            <p:cNvSpPr txBox="1"/>
            <p:nvPr/>
          </p:nvSpPr>
          <p:spPr>
            <a:xfrm>
              <a:off x="1622836" y="3404215"/>
              <a:ext cx="193281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0070C0"/>
                  </a:solidFill>
                </a:rPr>
                <a:t>Co</a:t>
              </a:r>
              <a:endParaRPr kumimoji="1" lang="ko-KR" alt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직선 연결선[R] 34">
              <a:extLst>
                <a:ext uri="{FF2B5EF4-FFF2-40B4-BE49-F238E27FC236}">
                  <a16:creationId xmlns:a16="http://schemas.microsoft.com/office/drawing/2014/main" id="{E408DAAD-0DA0-CB95-45F3-5438D77A3516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555230-FF83-4343-98DD-AC518D34C6F2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555230-FF83-4343-98DD-AC518D34C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직선 연결선[R] 36">
              <a:extLst>
                <a:ext uri="{FF2B5EF4-FFF2-40B4-BE49-F238E27FC236}">
                  <a16:creationId xmlns:a16="http://schemas.microsoft.com/office/drawing/2014/main" id="{3F346F86-7394-9458-CCB7-AE7A65490C2A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37">
              <a:extLst>
                <a:ext uri="{FF2B5EF4-FFF2-40B4-BE49-F238E27FC236}">
                  <a16:creationId xmlns:a16="http://schemas.microsoft.com/office/drawing/2014/main" id="{9F780A33-8B05-A302-6FFF-879375B7B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51E3D7-4893-23BD-C5C1-5129D5F82CBA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3F8195-FAAD-3DA4-8B61-6339788891BF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3F8195-FAAD-3DA4-8B61-633978889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[R] 40">
              <a:extLst>
                <a:ext uri="{FF2B5EF4-FFF2-40B4-BE49-F238E27FC236}">
                  <a16:creationId xmlns:a16="http://schemas.microsoft.com/office/drawing/2014/main" id="{5DE622CA-D3C2-43ED-2CBD-8D28B73FE1C2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DB964D-8E0A-1EF1-B07D-42142E57371E}"/>
              </a:ext>
            </a:extLst>
          </p:cNvPr>
          <p:cNvSpPr txBox="1"/>
          <p:nvPr/>
        </p:nvSpPr>
        <p:spPr>
          <a:xfrm>
            <a:off x="863980" y="1264240"/>
            <a:ext cx="3179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2</a:t>
            </a:r>
            <a:r>
              <a:rPr lang="en-US" altLang="ko-KR" sz="18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) 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Dimer Energy Calculation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7F36E8-F1B0-3E3D-746D-6866F9BEB357}"/>
              </a:ext>
            </a:extLst>
          </p:cNvPr>
          <p:cNvGrpSpPr/>
          <p:nvPr/>
        </p:nvGrpSpPr>
        <p:grpSpPr>
          <a:xfrm>
            <a:off x="8270367" y="2019004"/>
            <a:ext cx="3537690" cy="867537"/>
            <a:chOff x="1259238" y="3189608"/>
            <a:chExt cx="1554412" cy="35571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FDA8CA-FD69-550B-7C96-FDD3232A1D6F}"/>
                </a:ext>
              </a:extLst>
            </p:cNvPr>
            <p:cNvSpPr txBox="1"/>
            <p:nvPr/>
          </p:nvSpPr>
          <p:spPr>
            <a:xfrm>
              <a:off x="1648153" y="3406504"/>
              <a:ext cx="231713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Co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cxnSp>
          <p:nvCxnSpPr>
            <p:cNvPr id="25" name="직선 연결선[R] 34">
              <a:extLst>
                <a:ext uri="{FF2B5EF4-FFF2-40B4-BE49-F238E27FC236}">
                  <a16:creationId xmlns:a16="http://schemas.microsoft.com/office/drawing/2014/main" id="{E6F39FEC-D824-99F3-5995-6D12D925C44D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58F65C-8B82-FDD5-975D-D170ED59CA81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58F65C-8B82-FDD5-975D-D170ED59C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연결선[R] 36">
              <a:extLst>
                <a:ext uri="{FF2B5EF4-FFF2-40B4-BE49-F238E27FC236}">
                  <a16:creationId xmlns:a16="http://schemas.microsoft.com/office/drawing/2014/main" id="{C9B1C15E-DB9C-0622-920B-9CFCD9383B1B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37">
              <a:extLst>
                <a:ext uri="{FF2B5EF4-FFF2-40B4-BE49-F238E27FC236}">
                  <a16:creationId xmlns:a16="http://schemas.microsoft.com/office/drawing/2014/main" id="{482AE558-8DCA-FE08-178E-838B23DDF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DFA977-D0C5-D5F2-7EF2-E6076AA85DF8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0070C0"/>
                  </a:solidFill>
                </a:rPr>
                <a:t>O</a:t>
              </a:r>
              <a:endParaRPr kumimoji="1" lang="ko-KR" altLang="en-US" sz="16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D537E0-80A0-7809-0CCB-38C4E7B92EA6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D537E0-80A0-7809-0CCB-38C4E7B92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연결선[R] 40">
              <a:extLst>
                <a:ext uri="{FF2B5EF4-FFF2-40B4-BE49-F238E27FC236}">
                  <a16:creationId xmlns:a16="http://schemas.microsoft.com/office/drawing/2014/main" id="{7852CB69-F17A-D366-91B0-D0E0532C5678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6A3FC89-B50E-33D8-B2D2-FB64F00FD871}"/>
                  </a:ext>
                </a:extLst>
              </p:cNvPr>
              <p:cNvSpPr txBox="1"/>
              <p:nvPr/>
            </p:nvSpPr>
            <p:spPr>
              <a:xfrm>
                <a:off x="1093032" y="3122393"/>
                <a:ext cx="20346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𝑪𝒐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−1439.56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6A3FC89-B50E-33D8-B2D2-FB64F00FD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32" y="3122393"/>
                <a:ext cx="2034663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A4D0337-66E2-A377-4F4F-42E28B103ACD}"/>
                  </a:ext>
                </a:extLst>
              </p:cNvPr>
              <p:cNvSpPr txBox="1"/>
              <p:nvPr/>
            </p:nvSpPr>
            <p:spPr>
              <a:xfrm>
                <a:off x="4608547" y="3096143"/>
                <a:ext cx="28218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−147.49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A4D0337-66E2-A377-4F4F-42E28B10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47" y="3096143"/>
                <a:ext cx="2821821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DC4F91-95CA-F307-E965-2E4911BFC9B3}"/>
                  </a:ext>
                </a:extLst>
              </p:cNvPr>
              <p:cNvSpPr txBox="1"/>
              <p:nvPr/>
            </p:nvSpPr>
            <p:spPr>
              <a:xfrm>
                <a:off x="4682333" y="5060900"/>
                <a:ext cx="28218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𝑪𝒐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𝑳𝒊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−1373.53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DC4F91-95CA-F307-E965-2E4911BF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33" y="5060900"/>
                <a:ext cx="2821821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9E72D7D0-54BD-CBDC-1EF0-9EB3BBCD49A7}"/>
              </a:ext>
            </a:extLst>
          </p:cNvPr>
          <p:cNvGrpSpPr/>
          <p:nvPr/>
        </p:nvGrpSpPr>
        <p:grpSpPr>
          <a:xfrm>
            <a:off x="8385876" y="3883751"/>
            <a:ext cx="3537690" cy="867537"/>
            <a:chOff x="1259238" y="3189608"/>
            <a:chExt cx="1554412" cy="3557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126978-F504-3F15-43E6-48F6C8B66ECC}"/>
                </a:ext>
              </a:extLst>
            </p:cNvPr>
            <p:cNvSpPr txBox="1"/>
            <p:nvPr/>
          </p:nvSpPr>
          <p:spPr>
            <a:xfrm>
              <a:off x="1648153" y="3406504"/>
              <a:ext cx="231713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Co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cxnSp>
          <p:nvCxnSpPr>
            <p:cNvPr id="11" name="직선 연결선[R] 34">
              <a:extLst>
                <a:ext uri="{FF2B5EF4-FFF2-40B4-BE49-F238E27FC236}">
                  <a16:creationId xmlns:a16="http://schemas.microsoft.com/office/drawing/2014/main" id="{E2130BD2-46A2-6E1E-B08A-53B09D5DF5D9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F49694-BC8C-58F7-8F05-56D80E50CAF7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F49694-BC8C-58F7-8F05-56D80E50C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연결선[R] 36">
              <a:extLst>
                <a:ext uri="{FF2B5EF4-FFF2-40B4-BE49-F238E27FC236}">
                  <a16:creationId xmlns:a16="http://schemas.microsoft.com/office/drawing/2014/main" id="{B99072B0-017A-B278-A0FC-552E53BAE438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37">
              <a:extLst>
                <a:ext uri="{FF2B5EF4-FFF2-40B4-BE49-F238E27FC236}">
                  <a16:creationId xmlns:a16="http://schemas.microsoft.com/office/drawing/2014/main" id="{ADB7BDC3-73E2-E8C2-835B-D1760DE89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D4DB55-E5A8-8E6A-492A-33A4BCA0EC8C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47849A5-017A-267E-16E3-D388C46C413C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47849A5-017A-267E-16E3-D388C46C4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직선 연결선[R] 40">
              <a:extLst>
                <a:ext uri="{FF2B5EF4-FFF2-40B4-BE49-F238E27FC236}">
                  <a16:creationId xmlns:a16="http://schemas.microsoft.com/office/drawing/2014/main" id="{62796317-678D-D0AE-0920-28CB9CF5944B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9E6E1EE-94EC-15EE-2068-24286FB67C0D}"/>
                  </a:ext>
                </a:extLst>
              </p:cNvPr>
              <p:cNvSpPr txBox="1"/>
              <p:nvPr/>
            </p:nvSpPr>
            <p:spPr>
              <a:xfrm>
                <a:off x="8404737" y="3036772"/>
                <a:ext cx="2821821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𝑳𝒊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𝒇𝒂𝒓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−81.13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9E6E1EE-94EC-15EE-2068-24286FB67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737" y="3036772"/>
                <a:ext cx="2821821" cy="396006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그룹 58">
            <a:extLst>
              <a:ext uri="{FF2B5EF4-FFF2-40B4-BE49-F238E27FC236}">
                <a16:creationId xmlns:a16="http://schemas.microsoft.com/office/drawing/2014/main" id="{40BA8290-3382-E679-0443-BC3870D25089}"/>
              </a:ext>
            </a:extLst>
          </p:cNvPr>
          <p:cNvGrpSpPr/>
          <p:nvPr/>
        </p:nvGrpSpPr>
        <p:grpSpPr>
          <a:xfrm>
            <a:off x="4332545" y="2069145"/>
            <a:ext cx="3537690" cy="867537"/>
            <a:chOff x="1259238" y="3189608"/>
            <a:chExt cx="1554412" cy="35571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266F24-0237-91BB-2DB3-6CE60981D424}"/>
                </a:ext>
              </a:extLst>
            </p:cNvPr>
            <p:cNvSpPr txBox="1"/>
            <p:nvPr/>
          </p:nvSpPr>
          <p:spPr>
            <a:xfrm>
              <a:off x="1648153" y="3406504"/>
              <a:ext cx="231713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Co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cxnSp>
          <p:nvCxnSpPr>
            <p:cNvPr id="61" name="직선 연결선[R] 34">
              <a:extLst>
                <a:ext uri="{FF2B5EF4-FFF2-40B4-BE49-F238E27FC236}">
                  <a16:creationId xmlns:a16="http://schemas.microsoft.com/office/drawing/2014/main" id="{5BD945A5-35EB-4DF6-8470-770128AA9FA5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84C4B6-62D6-4AE3-9287-298BE2E3A48B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84C4B6-62D6-4AE3-9287-298BE2E3A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[R] 36">
              <a:extLst>
                <a:ext uri="{FF2B5EF4-FFF2-40B4-BE49-F238E27FC236}">
                  <a16:creationId xmlns:a16="http://schemas.microsoft.com/office/drawing/2014/main" id="{A0109C7A-91E4-151C-C4A9-F197D9F31523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37">
              <a:extLst>
                <a:ext uri="{FF2B5EF4-FFF2-40B4-BE49-F238E27FC236}">
                  <a16:creationId xmlns:a16="http://schemas.microsoft.com/office/drawing/2014/main" id="{FFF2383C-8969-7733-C181-DDD826F4E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D5E594-DD7D-F34C-D3CB-399A4A3C75D6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0070C0"/>
                  </a:solidFill>
                </a:rPr>
                <a:t>O</a:t>
              </a:r>
              <a:endParaRPr kumimoji="1" lang="ko-KR" altLang="en-US" sz="16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798BA48-F96A-8A0F-9266-147961B3F456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798BA48-F96A-8A0F-9266-147961B3F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연결선[R] 40">
              <a:extLst>
                <a:ext uri="{FF2B5EF4-FFF2-40B4-BE49-F238E27FC236}">
                  <a16:creationId xmlns:a16="http://schemas.microsoft.com/office/drawing/2014/main" id="{0E61CD6A-5507-BCD7-F45E-F11C993EA0E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FD41549-EB7A-D291-420F-980F46F3C5B5}"/>
              </a:ext>
            </a:extLst>
          </p:cNvPr>
          <p:cNvGrpSpPr/>
          <p:nvPr/>
        </p:nvGrpSpPr>
        <p:grpSpPr>
          <a:xfrm>
            <a:off x="842704" y="2141980"/>
            <a:ext cx="3537690" cy="867537"/>
            <a:chOff x="1259238" y="3189608"/>
            <a:chExt cx="1554412" cy="35571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26AD66-AF5E-82F5-3BB6-7C34DB2CF84C}"/>
                </a:ext>
              </a:extLst>
            </p:cNvPr>
            <p:cNvSpPr txBox="1"/>
            <p:nvPr/>
          </p:nvSpPr>
          <p:spPr>
            <a:xfrm>
              <a:off x="1648153" y="3406504"/>
              <a:ext cx="231713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0070C0"/>
                  </a:solidFill>
                </a:rPr>
                <a:t>Co</a:t>
              </a:r>
              <a:endParaRPr kumimoji="1" lang="ko-KR" alt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70" name="직선 연결선[R] 34">
              <a:extLst>
                <a:ext uri="{FF2B5EF4-FFF2-40B4-BE49-F238E27FC236}">
                  <a16:creationId xmlns:a16="http://schemas.microsoft.com/office/drawing/2014/main" id="{A95EDC3E-9C65-D894-0195-9B6C982FDB62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3664AEC-3B86-33F4-8058-302AFB88AE09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3664AEC-3B86-33F4-8058-302AFB88A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직선 연결선[R] 36">
              <a:extLst>
                <a:ext uri="{FF2B5EF4-FFF2-40B4-BE49-F238E27FC236}">
                  <a16:creationId xmlns:a16="http://schemas.microsoft.com/office/drawing/2014/main" id="{189BE1D5-1228-BE7A-433F-BC3E26623A7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37">
              <a:extLst>
                <a:ext uri="{FF2B5EF4-FFF2-40B4-BE49-F238E27FC236}">
                  <a16:creationId xmlns:a16="http://schemas.microsoft.com/office/drawing/2014/main" id="{C65B1D0C-4F73-A874-2F44-52F5BCF84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3D1B74-AA05-14F6-1773-4A8498D22BF7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0070C0"/>
                  </a:solidFill>
                </a:rPr>
                <a:t>O</a:t>
              </a:r>
              <a:endParaRPr kumimoji="1" lang="ko-KR" altLang="en-US" sz="16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8F040B-4832-3E50-53D5-E63165BBC7A7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8F040B-4832-3E50-53D5-E63165BBC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직선 연결선[R] 40">
              <a:extLst>
                <a:ext uri="{FF2B5EF4-FFF2-40B4-BE49-F238E27FC236}">
                  <a16:creationId xmlns:a16="http://schemas.microsoft.com/office/drawing/2014/main" id="{55EFC168-AB2D-C239-342A-6AA043B6A8B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F2B23B-D44F-B8B3-8DE8-F48D8306697D}"/>
              </a:ext>
            </a:extLst>
          </p:cNvPr>
          <p:cNvGrpSpPr/>
          <p:nvPr/>
        </p:nvGrpSpPr>
        <p:grpSpPr>
          <a:xfrm>
            <a:off x="860771" y="3914473"/>
            <a:ext cx="3537690" cy="867537"/>
            <a:chOff x="1259238" y="3189608"/>
            <a:chExt cx="1554412" cy="35571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C491BF5-8B00-F930-B050-6711403BDE34}"/>
                </a:ext>
              </a:extLst>
            </p:cNvPr>
            <p:cNvSpPr txBox="1"/>
            <p:nvPr/>
          </p:nvSpPr>
          <p:spPr>
            <a:xfrm>
              <a:off x="1648153" y="3406504"/>
              <a:ext cx="231713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0070C0"/>
                  </a:solidFill>
                </a:rPr>
                <a:t>Co</a:t>
              </a:r>
              <a:endParaRPr kumimoji="1" lang="ko-KR" alt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79" name="직선 연결선[R] 34">
              <a:extLst>
                <a:ext uri="{FF2B5EF4-FFF2-40B4-BE49-F238E27FC236}">
                  <a16:creationId xmlns:a16="http://schemas.microsoft.com/office/drawing/2014/main" id="{4959A5CB-91E8-A4B7-08F7-A16583730D7C}"/>
                </a:ext>
              </a:extLst>
            </p:cNvPr>
            <p:cNvCxnSpPr>
              <a:cxnSpLocks/>
            </p:cNvCxnSpPr>
            <p:nvPr/>
          </p:nvCxnSpPr>
          <p:spPr>
            <a:xfrm>
              <a:off x="1408127" y="3316477"/>
              <a:ext cx="231713" cy="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2A06BA2-E63F-F098-4A85-261FB17590D0}"/>
                    </a:ext>
                  </a:extLst>
                </p:cNvPr>
                <p:cNvSpPr txBox="1"/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2A06BA2-E63F-F098-4A85-261FB1759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44" y="3189608"/>
                  <a:ext cx="342218" cy="13881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직선 연결선[R] 36">
              <a:extLst>
                <a:ext uri="{FF2B5EF4-FFF2-40B4-BE49-F238E27FC236}">
                  <a16:creationId xmlns:a16="http://schemas.microsoft.com/office/drawing/2014/main" id="{AA893419-1E96-0812-F6F3-590F75EDAC5A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56" y="3293113"/>
              <a:ext cx="215035" cy="1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37">
              <a:extLst>
                <a:ext uri="{FF2B5EF4-FFF2-40B4-BE49-F238E27FC236}">
                  <a16:creationId xmlns:a16="http://schemas.microsoft.com/office/drawing/2014/main" id="{367A1AA5-5B35-BA88-6284-3F2ECB841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35" y="3316477"/>
              <a:ext cx="193281" cy="120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7C20EBD-7A01-A9DE-F558-B2F6734D68F7}"/>
                </a:ext>
              </a:extLst>
            </p:cNvPr>
            <p:cNvSpPr txBox="1"/>
            <p:nvPr/>
          </p:nvSpPr>
          <p:spPr>
            <a:xfrm>
              <a:off x="1259238" y="3242286"/>
              <a:ext cx="342218" cy="1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bg2">
                      <a:lumMod val="75000"/>
                    </a:schemeClr>
                  </a:solidFill>
                </a:rPr>
                <a:t>O</a:t>
              </a:r>
              <a:endParaRPr kumimoji="1" lang="ko-KR" altLang="en-US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279A5A-6DCF-9919-F099-DA38BF9DA8F9}"/>
                    </a:ext>
                  </a:extLst>
                </p:cNvPr>
                <p:cNvSpPr txBox="1"/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sSup>
                          <m:sSupPr>
                            <m:ctrlP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kumimoji="1" lang="en-US" altLang="ko-KR" sz="1600" b="1" i="1" dirty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6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279A5A-6DCF-9919-F099-DA38BF9DA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795" y="3397696"/>
                  <a:ext cx="461855" cy="13881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직선 연결선[R] 40">
              <a:extLst>
                <a:ext uri="{FF2B5EF4-FFF2-40B4-BE49-F238E27FC236}">
                  <a16:creationId xmlns:a16="http://schemas.microsoft.com/office/drawing/2014/main" id="{78E19A35-B9B2-D50A-B03F-FB3A0E7F3BC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53" y="3345548"/>
              <a:ext cx="211767" cy="8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98E006E4-FC61-78FF-59FC-CA705F335DF6}"/>
              </a:ext>
            </a:extLst>
          </p:cNvPr>
          <p:cNvCxnSpPr>
            <a:cxnSpLocks/>
          </p:cNvCxnSpPr>
          <p:nvPr/>
        </p:nvCxnSpPr>
        <p:spPr>
          <a:xfrm flipH="1">
            <a:off x="4157024" y="1774556"/>
            <a:ext cx="4271" cy="3861223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F85BB3A-BA49-BC32-FC30-5A6EED2F920D}"/>
              </a:ext>
            </a:extLst>
          </p:cNvPr>
          <p:cNvCxnSpPr>
            <a:cxnSpLocks/>
          </p:cNvCxnSpPr>
          <p:nvPr/>
        </p:nvCxnSpPr>
        <p:spPr>
          <a:xfrm>
            <a:off x="7913345" y="1701515"/>
            <a:ext cx="0" cy="3934264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4A06ABA6-7BFC-7781-F644-B698DA8A8D03}"/>
              </a:ext>
            </a:extLst>
          </p:cNvPr>
          <p:cNvCxnSpPr>
            <a:cxnSpLocks/>
          </p:cNvCxnSpPr>
          <p:nvPr/>
        </p:nvCxnSpPr>
        <p:spPr>
          <a:xfrm>
            <a:off x="550188" y="3706710"/>
            <a:ext cx="1141115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0672A39-4492-FBDD-07AD-432C18D4FCD7}"/>
                  </a:ext>
                </a:extLst>
              </p:cNvPr>
              <p:cNvSpPr txBox="1"/>
              <p:nvPr/>
            </p:nvSpPr>
            <p:spPr>
              <a:xfrm>
                <a:off x="8651365" y="5003873"/>
                <a:ext cx="2821821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𝑳𝒊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𝒄𝒍𝒐𝒔𝒆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−80.9</m:t>
                      </m:r>
                      <m:r>
                        <m:rPr>
                          <m:nor/>
                        </m:rPr>
                        <a:rPr lang="en-US" altLang="ko-KR" b="0" i="0" smtClean="0"/>
                        <m:t>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0672A39-4492-FBDD-07AD-432C18D4F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365" y="5003873"/>
                <a:ext cx="2821821" cy="396006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BAAAABE-EA3D-A52C-66E3-420DE0884E63}"/>
                  </a:ext>
                </a:extLst>
              </p:cNvPr>
              <p:cNvSpPr txBox="1"/>
              <p:nvPr/>
            </p:nvSpPr>
            <p:spPr>
              <a:xfrm>
                <a:off x="1105002" y="5064755"/>
                <a:ext cx="20346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𝑪𝒐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/>
                        <m:t>−1439.56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BAAAABE-EA3D-A52C-66E3-420DE088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02" y="5064755"/>
                <a:ext cx="2034663" cy="369332"/>
              </a:xfrm>
              <a:prstGeom prst="rect">
                <a:avLst/>
              </a:prstGeom>
              <a:blipFill>
                <a:blip r:embed="rId1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898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84" y="812435"/>
            <a:ext cx="5570023" cy="4633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36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Energy Calculation (x=1)</a:t>
            </a:r>
            <a:endParaRPr kumimoji="1" lang="ko-KR" altLang="en-US" sz="3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DB964D-8E0A-1EF1-B07D-42142E57371E}"/>
              </a:ext>
            </a:extLst>
          </p:cNvPr>
          <p:cNvSpPr txBox="1"/>
          <p:nvPr/>
        </p:nvSpPr>
        <p:spPr>
          <a:xfrm>
            <a:off x="863980" y="1264240"/>
            <a:ext cx="3179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3</a:t>
            </a:r>
            <a:r>
              <a:rPr lang="en-US" altLang="ko-KR" sz="18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) </a:t>
            </a:r>
            <a:r>
              <a:rPr lang="en-US" altLang="ko-KR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Total Energy Calculation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4B1368-0B8B-ADD2-4641-70CB546C576D}"/>
                  </a:ext>
                </a:extLst>
              </p:cNvPr>
              <p:cNvSpPr txBox="1"/>
              <p:nvPr/>
            </p:nvSpPr>
            <p:spPr>
              <a:xfrm>
                <a:off x="1505749" y="2207032"/>
                <a:ext cx="6249690" cy="1168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𝑑𝑖𝑚𝑒𝑟</m:t>
                              </m:r>
                            </m:sub>
                          </m:sSub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𝑚𝑜𝑛𝑜𝑚𝑒𝑟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4B1368-0B8B-ADD2-4641-70CB546C5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49" y="2207032"/>
                <a:ext cx="6249690" cy="1168781"/>
              </a:xfrm>
              <a:prstGeom prst="rect">
                <a:avLst/>
              </a:prstGeom>
              <a:blipFill>
                <a:blip r:embed="rId2"/>
                <a:stretch>
                  <a:fillRect t="-97849" b="-149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8FECF2-1DDB-D7BF-CC88-BD4E27675D74}"/>
                  </a:ext>
                </a:extLst>
              </p:cNvPr>
              <p:cNvSpPr txBox="1"/>
              <p:nvPr/>
            </p:nvSpPr>
            <p:spPr>
              <a:xfrm>
                <a:off x="1645128" y="3337735"/>
                <a:ext cx="9683149" cy="893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𝑪𝒐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𝑳𝒊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𝒇𝒂𝒓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𝑪𝒐</m:t>
                              </m:r>
                            </m:sub>
                          </m:sSub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𝑪𝒐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𝑳𝒊</m:t>
                              </m:r>
                            </m:sub>
                          </m:sSub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𝑳𝒊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𝒄𝒍𝒐𝒔𝒆</m:t>
                              </m:r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𝑪𝒐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kumimoji="1" lang="en-US" altLang="ko-KR" sz="2400" b="1" i="1">
                                  <a:latin typeface="Cambria Math" panose="02040503050406030204" pitchFamily="18" charset="0"/>
                                </a:rPr>
                                <m:t>𝑳𝒊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8FECF2-1DDB-D7BF-CC88-BD4E27675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128" y="3337735"/>
                <a:ext cx="9683149" cy="893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501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" y="760590"/>
            <a:ext cx="2174240" cy="657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40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Result</a:t>
            </a:r>
            <a:endParaRPr kumimoji="1" lang="ko-KR" altLang="en-US" sz="40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AFE90-FE70-AB02-FC60-30D0092817DF}"/>
              </a:ext>
            </a:extLst>
          </p:cNvPr>
          <p:cNvSpPr txBox="1"/>
          <p:nvPr/>
        </p:nvSpPr>
        <p:spPr>
          <a:xfrm>
            <a:off x="2910284" y="5822448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en-US" altLang="ko-KR" b="0" dirty="0"/>
          </a:p>
          <a:p>
            <a:endParaRPr kumimoji="1" lang="en-US" altLang="ko-KR" b="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3492C2-6446-53D1-1AB4-05482BAE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53119"/>
              </p:ext>
            </p:extLst>
          </p:nvPr>
        </p:nvGraphicFramePr>
        <p:xfrm>
          <a:off x="1577838" y="1803277"/>
          <a:ext cx="7843520" cy="137284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568704">
                  <a:extLst>
                    <a:ext uri="{9D8B030D-6E8A-4147-A177-3AD203B41FA5}">
                      <a16:colId xmlns:a16="http://schemas.microsoft.com/office/drawing/2014/main" val="1516208013"/>
                    </a:ext>
                  </a:extLst>
                </a:gridCol>
                <a:gridCol w="1568704">
                  <a:extLst>
                    <a:ext uri="{9D8B030D-6E8A-4147-A177-3AD203B41FA5}">
                      <a16:colId xmlns:a16="http://schemas.microsoft.com/office/drawing/2014/main" val="1745034949"/>
                    </a:ext>
                  </a:extLst>
                </a:gridCol>
                <a:gridCol w="1568704">
                  <a:extLst>
                    <a:ext uri="{9D8B030D-6E8A-4147-A177-3AD203B41FA5}">
                      <a16:colId xmlns:a16="http://schemas.microsoft.com/office/drawing/2014/main" val="3014788120"/>
                    </a:ext>
                  </a:extLst>
                </a:gridCol>
                <a:gridCol w="1568704">
                  <a:extLst>
                    <a:ext uri="{9D8B030D-6E8A-4147-A177-3AD203B41FA5}">
                      <a16:colId xmlns:a16="http://schemas.microsoft.com/office/drawing/2014/main" val="3883997437"/>
                    </a:ext>
                  </a:extLst>
                </a:gridCol>
                <a:gridCol w="1568704">
                  <a:extLst>
                    <a:ext uri="{9D8B030D-6E8A-4147-A177-3AD203B41FA5}">
                      <a16:colId xmlns:a16="http://schemas.microsoft.com/office/drawing/2014/main" val="595136327"/>
                    </a:ext>
                  </a:extLst>
                </a:gridCol>
              </a:tblGrid>
              <a:tr h="613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basis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STO-3G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6-31g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cc-</a:t>
                      </a:r>
                      <a:r>
                        <a:rPr lang="en-US" altLang="ko-KR" sz="1800" dirty="0" err="1"/>
                        <a:t>pvdz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Classical Simulator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775930"/>
                  </a:ext>
                </a:extLst>
              </a:tr>
              <a:tr h="36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계산결과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-1523.2091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-1544.8241</a:t>
                      </a:r>
                      <a:r>
                        <a:rPr lang="ko-KR" altLang="ko-KR" sz="1800" dirty="0">
                          <a:effectLst/>
                        </a:rPr>
                        <a:t> 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-1571.8883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-1523.00861 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34940"/>
                  </a:ext>
                </a:extLst>
              </a:tr>
              <a:tr h="36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오차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285112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0.013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285112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1.432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285112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3.209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-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0134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97C1949-421D-3284-4B4C-1413A74B559D}"/>
              </a:ext>
            </a:extLst>
          </p:cNvPr>
          <p:cNvSpPr txBox="1"/>
          <p:nvPr/>
        </p:nvSpPr>
        <p:spPr>
          <a:xfrm>
            <a:off x="1183506" y="1386479"/>
            <a:ext cx="669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latin typeface="Helvetica Neue" panose="02000503000000020004" pitchFamily="2" charset="0"/>
              </a:rPr>
              <a:t>◼︎ </a:t>
            </a:r>
            <a:r>
              <a:rPr lang="en-US" altLang="ko-KR" sz="2000" b="1" dirty="0">
                <a:latin typeface="Helvetica Neue" panose="02000503000000020004" pitchFamily="2" charset="0"/>
              </a:rPr>
              <a:t>basis Comparison </a:t>
            </a:r>
            <a:r>
              <a:rPr lang="en-US" altLang="ko-KR" sz="1600" dirty="0">
                <a:latin typeface="Helvetica Neue" panose="02000503000000020004" pitchFamily="2" charset="0"/>
              </a:rPr>
              <a:t>(optimizer : COBYLA, Ansatz = UCCSD)</a:t>
            </a:r>
            <a:endParaRPr kumimoji="1"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A6007-D080-AFB0-C9AB-7747505F66CF}"/>
              </a:ext>
            </a:extLst>
          </p:cNvPr>
          <p:cNvSpPr txBox="1"/>
          <p:nvPr/>
        </p:nvSpPr>
        <p:spPr>
          <a:xfrm>
            <a:off x="1577838" y="3529160"/>
            <a:ext cx="771679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더 큰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basis sets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이 시스템을 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잘근사하여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,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더 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정확할것이라고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예상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But,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실제 계산해보니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, STO-3G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에서 가장 적은 오차가 나타남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endParaRPr lang="en-US" altLang="ko-KR" sz="2000" dirty="0"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C65F2-36CB-22DF-6450-E4F17C0E1DCD}"/>
              </a:ext>
            </a:extLst>
          </p:cNvPr>
          <p:cNvSpPr txBox="1"/>
          <p:nvPr/>
        </p:nvSpPr>
        <p:spPr>
          <a:xfrm>
            <a:off x="1641200" y="4708473"/>
            <a:ext cx="771679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-&gt; 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이후 계산에서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basis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는 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STO-3G</a:t>
            </a:r>
            <a:r>
              <a:rPr lang="ko-KR" altLang="en-US" sz="2000" dirty="0" err="1">
                <a:latin typeface="Noto Sans Zawgyi" panose="020B0502040504020204" pitchFamily="34" charset="0"/>
                <a:cs typeface="Noto Sans Zawgyi" panose="020B0502040504020204" pitchFamily="34" charset="0"/>
              </a:rPr>
              <a:t>를</a:t>
            </a:r>
            <a:r>
              <a:rPr lang="ko-KR" altLang="en-US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 사용</a:t>
            </a:r>
            <a:r>
              <a:rPr lang="en-US" altLang="ko-KR" sz="2000" dirty="0">
                <a:latin typeface="Noto Sans Zawgyi" panose="020B0502040504020204" pitchFamily="34" charset="0"/>
                <a:cs typeface="Noto Sans Zawgyi" panose="020B0502040504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43930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" y="760590"/>
            <a:ext cx="2174240" cy="657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40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Result</a:t>
            </a:r>
            <a:endParaRPr kumimoji="1" lang="ko-KR" altLang="en-US" sz="40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AFE90-FE70-AB02-FC60-30D0092817DF}"/>
              </a:ext>
            </a:extLst>
          </p:cNvPr>
          <p:cNvSpPr txBox="1"/>
          <p:nvPr/>
        </p:nvSpPr>
        <p:spPr>
          <a:xfrm>
            <a:off x="2910284" y="5822448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en-US" altLang="ko-KR" b="0" dirty="0"/>
          </a:p>
          <a:p>
            <a:endParaRPr kumimoji="1" lang="en-US" altLang="ko-KR" b="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383490-D9B1-44C0-75C2-81E5B5BE9C62}"/>
              </a:ext>
            </a:extLst>
          </p:cNvPr>
          <p:cNvGrpSpPr/>
          <p:nvPr/>
        </p:nvGrpSpPr>
        <p:grpSpPr>
          <a:xfrm>
            <a:off x="812718" y="1349020"/>
            <a:ext cx="8702174" cy="3455166"/>
            <a:chOff x="1548899" y="2485220"/>
            <a:chExt cx="10203213" cy="41061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349951-5DBA-E1E3-ED45-63B5BFB09B56}"/>
                </a:ext>
              </a:extLst>
            </p:cNvPr>
            <p:cNvSpPr txBox="1"/>
            <p:nvPr/>
          </p:nvSpPr>
          <p:spPr>
            <a:xfrm>
              <a:off x="1548899" y="2485220"/>
              <a:ext cx="10203213" cy="475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atin typeface="Helvetica Neue" panose="02000503000000020004" pitchFamily="2" charset="0"/>
                </a:rPr>
                <a:t>◼︎ </a:t>
              </a:r>
              <a:r>
                <a:rPr lang="en-US" altLang="ko-KR" sz="2000" b="1" dirty="0">
                  <a:latin typeface="Helvetica Neue" panose="02000503000000020004" pitchFamily="2" charset="0"/>
                </a:rPr>
                <a:t>Energy Calculation </a:t>
              </a:r>
              <a:r>
                <a:rPr lang="en-US" altLang="ko-KR" sz="1600" dirty="0">
                  <a:latin typeface="Helvetica Neue" panose="02000503000000020004" pitchFamily="2" charset="0"/>
                </a:rPr>
                <a:t>(optimizer : COBYLA, basis = STO-3G)</a:t>
              </a:r>
              <a:endParaRPr kumimoji="1" lang="ko-KR" altLang="en-US" sz="2000" b="1" dirty="0"/>
            </a:p>
          </p:txBody>
        </p:sp>
        <p:pic>
          <p:nvPicPr>
            <p:cNvPr id="12" name="그림 11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8A089B90-70E3-071C-F745-95B52B76F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73" y="2960711"/>
              <a:ext cx="4417435" cy="3491200"/>
            </a:xfrm>
            <a:prstGeom prst="rect">
              <a:avLst/>
            </a:prstGeom>
          </p:spPr>
        </p:pic>
        <p:pic>
          <p:nvPicPr>
            <p:cNvPr id="15" name="그림 14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12D0DFDF-B49A-9686-F605-E6D209035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083" y="2978799"/>
              <a:ext cx="4331373" cy="36125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5FE811-5E8D-C9D9-777F-C3A9C47B9C2D}"/>
              </a:ext>
            </a:extLst>
          </p:cNvPr>
          <p:cNvSpPr txBox="1"/>
          <p:nvPr/>
        </p:nvSpPr>
        <p:spPr>
          <a:xfrm>
            <a:off x="1027147" y="4956227"/>
            <a:ext cx="10246783" cy="756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err="1"/>
              <a:t>Twolocal</a:t>
            </a:r>
            <a:r>
              <a:rPr lang="en-US" altLang="ko-KR" sz="2000" dirty="0"/>
              <a:t> , UCCSD </a:t>
            </a:r>
            <a:r>
              <a:rPr lang="ko-KR" altLang="en-US" sz="2000" dirty="0"/>
              <a:t>두개의 </a:t>
            </a:r>
            <a:r>
              <a:rPr lang="en-US" altLang="ko-KR" sz="2000" dirty="0"/>
              <a:t>Ansatz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리튬의 </a:t>
            </a:r>
            <a:r>
              <a:rPr lang="ko-KR" altLang="en-US" sz="2000" dirty="0" err="1"/>
              <a:t>산화상태에따른</a:t>
            </a:r>
            <a:r>
              <a:rPr lang="ko-KR" altLang="en-US" sz="2000" dirty="0"/>
              <a:t> 에너지를 계산</a:t>
            </a:r>
            <a:r>
              <a:rPr lang="en-US" altLang="ko-KR" sz="2000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dirty="0"/>
              <a:t>-&gt; </a:t>
            </a:r>
            <a:r>
              <a:rPr lang="ko-KR" altLang="en-US" sz="2000" dirty="0"/>
              <a:t>최대 </a:t>
            </a:r>
            <a:r>
              <a:rPr lang="en-US" altLang="ko-KR" sz="2000" dirty="0"/>
              <a:t>0.14% </a:t>
            </a:r>
            <a:r>
              <a:rPr lang="ko-KR" altLang="en-US" sz="2000" dirty="0"/>
              <a:t>최소 </a:t>
            </a:r>
            <a:r>
              <a:rPr lang="en-US" altLang="ko-KR" sz="2000" dirty="0"/>
              <a:t>0.01% </a:t>
            </a:r>
            <a:r>
              <a:rPr lang="ko-KR" altLang="en-US" sz="2000" dirty="0"/>
              <a:t>오차로 에너지를 계산함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722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" y="760590"/>
            <a:ext cx="2174240" cy="657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◼︎ </a:t>
            </a:r>
            <a:r>
              <a:rPr lang="en-US" altLang="ko-KR" sz="40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Result</a:t>
            </a:r>
            <a:endParaRPr kumimoji="1" lang="ko-KR" altLang="en-US" sz="40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 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AFE90-FE70-AB02-FC60-30D0092817DF}"/>
              </a:ext>
            </a:extLst>
          </p:cNvPr>
          <p:cNvSpPr txBox="1"/>
          <p:nvPr/>
        </p:nvSpPr>
        <p:spPr>
          <a:xfrm>
            <a:off x="2910284" y="5822448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en-US" altLang="ko-KR" b="0" dirty="0"/>
          </a:p>
          <a:p>
            <a:endParaRPr kumimoji="1" lang="en-US" altLang="ko-KR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F4D4C7-E694-54FC-88B2-0B09DC9BE614}"/>
                  </a:ext>
                </a:extLst>
              </p:cNvPr>
              <p:cNvSpPr txBox="1"/>
              <p:nvPr/>
            </p:nvSpPr>
            <p:spPr>
              <a:xfrm>
                <a:off x="1002251" y="1397325"/>
                <a:ext cx="9167804" cy="1186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000" dirty="0"/>
                  <a:t>전반적으로 아주 작은 오차에서 계산을 하였다고 생각하였음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하지만</a:t>
                </a:r>
                <a:r>
                  <a:rPr lang="en-US" altLang="ko-KR" sz="2000" dirty="0"/>
                  <a:t>,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𝐹𝑟𝑒𝑒𝑧𝑒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𝑛𝑢𝑐𝑙𝑒𝑎𝑟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𝑟𝑒𝑝𝑢𝑙𝑠𝑖𝑜𝑛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</m:oMath>
                  </m:oMathPara>
                </a14:m>
                <a:endParaRPr lang="en-US" altLang="ko-KR" sz="2000" b="0" dirty="0"/>
              </a:p>
              <a:p>
                <a:pPr>
                  <a:lnSpc>
                    <a:spcPct val="130000"/>
                  </a:lnSpc>
                </a:pPr>
                <a:endParaRPr lang="en-US" altLang="ko-KR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F4D4C7-E694-54FC-88B2-0B09DC9BE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51" y="1397325"/>
                <a:ext cx="9167804" cy="1186992"/>
              </a:xfrm>
              <a:prstGeom prst="rect">
                <a:avLst/>
              </a:prstGeom>
              <a:blipFill>
                <a:blip r:embed="rId2"/>
                <a:stretch>
                  <a:fillRect l="-1660"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DADB5EA-D6D8-1FF0-26C6-2D8BFBB4CD85}"/>
              </a:ext>
            </a:extLst>
          </p:cNvPr>
          <p:cNvSpPr txBox="1"/>
          <p:nvPr/>
        </p:nvSpPr>
        <p:spPr>
          <a:xfrm>
            <a:off x="830029" y="4143904"/>
            <a:ext cx="10762600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비율이 아닌</a:t>
            </a:r>
            <a:r>
              <a:rPr lang="en-US" altLang="ko-KR" dirty="0"/>
              <a:t>, </a:t>
            </a:r>
            <a:r>
              <a:rPr lang="ko-KR" altLang="en-US" dirty="0"/>
              <a:t>오차 값자체로 의미를 갖는 </a:t>
            </a:r>
            <a:r>
              <a:rPr lang="en-US" altLang="ko-KR" dirty="0"/>
              <a:t>“</a:t>
            </a:r>
            <a:r>
              <a:rPr lang="ko-KR" altLang="en-US" dirty="0"/>
              <a:t>화학적 정밀도</a:t>
            </a:r>
            <a:r>
              <a:rPr lang="en-US" altLang="ko-KR" dirty="0"/>
              <a:t>(1.6mHa)” </a:t>
            </a:r>
            <a:r>
              <a:rPr lang="ko-KR" altLang="en-US" dirty="0"/>
              <a:t>와 </a:t>
            </a:r>
            <a:r>
              <a:rPr lang="ko-KR" altLang="en-US" dirty="0" err="1"/>
              <a:t>비교했을때는</a:t>
            </a:r>
            <a:r>
              <a:rPr lang="ko-KR" altLang="en-US" dirty="0"/>
              <a:t> 큰 오차를 가진다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최적화 과정에서 </a:t>
            </a:r>
            <a:r>
              <a:rPr lang="en-US" altLang="ko-KR" dirty="0"/>
              <a:t>Barren plateau</a:t>
            </a:r>
            <a:r>
              <a:rPr lang="ko-KR" altLang="en-US" dirty="0"/>
              <a:t>의 문제가 있었음</a:t>
            </a:r>
            <a:r>
              <a:rPr lang="en-US" altLang="ko-KR" dirty="0"/>
              <a:t>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661BE8-336F-950A-253A-C00239A95B0B}"/>
              </a:ext>
            </a:extLst>
          </p:cNvPr>
          <p:cNvSpPr txBox="1"/>
          <p:nvPr/>
        </p:nvSpPr>
        <p:spPr>
          <a:xfrm>
            <a:off x="3551193" y="5046354"/>
            <a:ext cx="4723030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/>
              <a:t>-&gt; </a:t>
            </a:r>
            <a:r>
              <a:rPr lang="ko-KR" altLang="en-US" sz="2400" b="1" dirty="0"/>
              <a:t>새로운 </a:t>
            </a:r>
            <a:r>
              <a:rPr lang="en-US" altLang="ko-KR" sz="2400" b="1" dirty="0"/>
              <a:t>Ansatz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이용해보자</a:t>
            </a:r>
            <a:r>
              <a:rPr lang="en-US" altLang="ko-KR" sz="2400" b="1" dirty="0"/>
              <a:t>. 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2A0A2F5-F953-48CF-7299-F91CF3CE29AA}"/>
              </a:ext>
            </a:extLst>
          </p:cNvPr>
          <p:cNvCxnSpPr>
            <a:cxnSpLocks/>
          </p:cNvCxnSpPr>
          <p:nvPr/>
        </p:nvCxnSpPr>
        <p:spPr>
          <a:xfrm>
            <a:off x="7222453" y="2194690"/>
            <a:ext cx="8766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46838D-A5C2-50B0-FE3B-17801BD31CC6}"/>
              </a:ext>
            </a:extLst>
          </p:cNvPr>
          <p:cNvSpPr txBox="1"/>
          <p:nvPr/>
        </p:nvSpPr>
        <p:spPr>
          <a:xfrm>
            <a:off x="6251742" y="2206336"/>
            <a:ext cx="2818116" cy="377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VQE </a:t>
            </a:r>
            <a:r>
              <a:rPr lang="ko-KR" altLang="en-US" sz="1600" dirty="0" err="1">
                <a:solidFill>
                  <a:schemeClr val="accent1"/>
                </a:solidFill>
              </a:rPr>
              <a:t>를</a:t>
            </a:r>
            <a:r>
              <a:rPr lang="ko-KR" altLang="en-US" sz="1600" dirty="0">
                <a:solidFill>
                  <a:schemeClr val="accent1"/>
                </a:solidFill>
              </a:rPr>
              <a:t> 통해 계산 되는 부분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141874-F549-3BE3-1820-19C9B879BE37}"/>
                  </a:ext>
                </a:extLst>
              </p:cNvPr>
              <p:cNvSpPr txBox="1"/>
              <p:nvPr/>
            </p:nvSpPr>
            <p:spPr>
              <a:xfrm>
                <a:off x="2126529" y="2955294"/>
                <a:ext cx="2757340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𝐹𝑟𝑒𝑒𝑧𝑒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sub>
                          </m:sSub>
                          <m:r>
                            <a:rPr kumimoji="1" lang="en-US" altLang="ko-KR" sz="1800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kumimoji="1" lang="en-US" altLang="ko-KR" sz="1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r>
                            <a:rPr kumimoji="1" lang="en-US" altLang="ko-KR" sz="18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≅10~100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141874-F549-3BE3-1820-19C9B879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529" y="2955294"/>
                <a:ext cx="2757340" cy="665118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42A0180-7293-C835-AE9B-A85FBF299DAF}"/>
              </a:ext>
            </a:extLst>
          </p:cNvPr>
          <p:cNvSpPr txBox="1"/>
          <p:nvPr/>
        </p:nvSpPr>
        <p:spPr>
          <a:xfrm>
            <a:off x="5672397" y="2900275"/>
            <a:ext cx="4140905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전체 에너지에 대한 오차율은 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/>
              <a:t>VQE</a:t>
            </a:r>
            <a:r>
              <a:rPr lang="ko-KR" altLang="en-US" dirty="0"/>
              <a:t>의 정확도와는 크게 연관이 없음</a:t>
            </a:r>
            <a:r>
              <a:rPr lang="en-US" altLang="ko-KR" dirty="0"/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6D2D0D-2368-88EA-3902-8021AF326A3E}"/>
              </a:ext>
            </a:extLst>
          </p:cNvPr>
          <p:cNvSpPr txBox="1"/>
          <p:nvPr/>
        </p:nvSpPr>
        <p:spPr>
          <a:xfrm>
            <a:off x="5104614" y="3070042"/>
            <a:ext cx="737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775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3878737" cy="8217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400" dirty="0">
                <a:solidFill>
                  <a:srgbClr val="5D5D5D"/>
                </a:solidFill>
              </a:rPr>
              <a:t>UCCSD Ansatz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4" name="그림 3" descr="직사각형, 스크린샷, 패턴이(가) 표시된 사진&#10;&#10;자동 생성된 설명">
            <a:extLst>
              <a:ext uri="{FF2B5EF4-FFF2-40B4-BE49-F238E27FC236}">
                <a16:creationId xmlns:a16="http://schemas.microsoft.com/office/drawing/2014/main" id="{3E75B95B-57D7-8EDD-7B21-A6EE8B24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24" y="1536818"/>
            <a:ext cx="10254610" cy="47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6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433C69A-3C65-3D82-33EB-4CE50816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7" y="729458"/>
            <a:ext cx="6856893" cy="5404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A1383B0-3BCF-5D59-54A7-48EFF8D18153}"/>
                  </a:ext>
                </a:extLst>
              </p:cNvPr>
              <p:cNvSpPr txBox="1"/>
              <p:nvPr/>
            </p:nvSpPr>
            <p:spPr>
              <a:xfrm>
                <a:off x="7479480" y="3595688"/>
                <a:ext cx="460322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Magnetism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and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structure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of</a:t>
                </a:r>
                <a:r>
                  <a:rPr lang="ko-KR" altLang="en-US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𝐶𝑜</m:t>
                    </m:r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100" dirty="0"/>
                  <a:t> </a:t>
                </a:r>
                <a:r>
                  <a:rPr lang="en-US" altLang="ko-KR" sz="1100" dirty="0"/>
                  <a:t>and comparison to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𝐶𝑜</m:t>
                    </m:r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100" dirty="0"/>
                  <a:t>, </a:t>
                </a:r>
                <a:r>
                  <a:rPr lang="en-US" altLang="ko-KR" sz="1100" dirty="0" err="1"/>
                  <a:t>J.T.Hertz</a:t>
                </a:r>
                <a:r>
                  <a:rPr lang="en-US" altLang="ko-KR" sz="1100" dirty="0"/>
                  <a:t> et al., Department of Chemistry, Princeton University, DOI: 10.1103/PhysRevB.77.075119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A1383B0-3BCF-5D59-54A7-48EFF8D18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80" y="3595688"/>
                <a:ext cx="4603224" cy="600164"/>
              </a:xfrm>
              <a:prstGeom prst="rect">
                <a:avLst/>
              </a:prstGeom>
              <a:blipFill>
                <a:blip r:embed="rId3"/>
                <a:stretch>
                  <a:fillRect t="-1020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85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4422916" cy="8217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400" dirty="0" err="1">
                <a:solidFill>
                  <a:srgbClr val="5D5D5D"/>
                </a:solidFill>
              </a:rPr>
              <a:t>TwoLocal</a:t>
            </a:r>
            <a:r>
              <a:rPr kumimoji="1" lang="en-US" altLang="ko-KR" sz="4400" dirty="0">
                <a:solidFill>
                  <a:srgbClr val="5D5D5D"/>
                </a:solidFill>
              </a:rPr>
              <a:t> Ansatz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99C06C-29E4-EC94-4B14-018B0BC78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" t="2" r="47597" b="465"/>
          <a:stretch/>
        </p:blipFill>
        <p:spPr>
          <a:xfrm>
            <a:off x="135897" y="1744228"/>
            <a:ext cx="11920205" cy="17261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1C0CE-AA38-63AB-EEA1-19B8540C2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44" t="1" b="-13918"/>
          <a:stretch/>
        </p:blipFill>
        <p:spPr>
          <a:xfrm>
            <a:off x="135897" y="3677746"/>
            <a:ext cx="12000169" cy="2148779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F05C253-4083-C7A2-754C-BA55DB9B914B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5930560" cy="8217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400" dirty="0">
                <a:solidFill>
                  <a:srgbClr val="5D5D5D"/>
                </a:solidFill>
              </a:rPr>
              <a:t>Ansatz Superposition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5B9848-0CE2-AB79-2770-11063454A7E3}"/>
              </a:ext>
            </a:extLst>
          </p:cNvPr>
          <p:cNvGrpSpPr/>
          <p:nvPr/>
        </p:nvGrpSpPr>
        <p:grpSpPr>
          <a:xfrm>
            <a:off x="2310532" y="1828831"/>
            <a:ext cx="4317753" cy="1775632"/>
            <a:chOff x="1913549" y="1775275"/>
            <a:chExt cx="4317753" cy="1775632"/>
          </a:xfrm>
        </p:grpSpPr>
        <p:pic>
          <p:nvPicPr>
            <p:cNvPr id="11" name="그림 10" descr="텍스트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305B4C6E-B2BE-DEB3-186F-62B7DE348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79" t="28422" r="50608" b="7297"/>
            <a:stretch/>
          </p:blipFill>
          <p:spPr>
            <a:xfrm>
              <a:off x="1913549" y="1775275"/>
              <a:ext cx="4317753" cy="177563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ADD8F6-6066-6158-5E3C-D7A76030DFF7}"/>
                </a:ext>
              </a:extLst>
            </p:cNvPr>
            <p:cNvSpPr/>
            <p:nvPr/>
          </p:nvSpPr>
          <p:spPr>
            <a:xfrm>
              <a:off x="3372128" y="2511253"/>
              <a:ext cx="1636999" cy="298853"/>
            </a:xfrm>
            <a:prstGeom prst="rect">
              <a:avLst/>
            </a:prstGeom>
            <a:solidFill>
              <a:srgbClr val="9F1853"/>
            </a:solidFill>
            <a:ln>
              <a:solidFill>
                <a:srgbClr val="9F185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UCCSD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CBA678-36D7-8D9B-9EA7-2D19782AEA3C}"/>
              </a:ext>
            </a:extLst>
          </p:cNvPr>
          <p:cNvGrpSpPr/>
          <p:nvPr/>
        </p:nvGrpSpPr>
        <p:grpSpPr>
          <a:xfrm>
            <a:off x="2346215" y="4125982"/>
            <a:ext cx="4317753" cy="1775632"/>
            <a:chOff x="1913549" y="1775275"/>
            <a:chExt cx="4317753" cy="1775632"/>
          </a:xfrm>
        </p:grpSpPr>
        <p:pic>
          <p:nvPicPr>
            <p:cNvPr id="26" name="그림 25" descr="텍스트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D0FEE255-C28C-2F30-BEE3-8379B3DE3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79" t="28422" r="50608" b="7297"/>
            <a:stretch/>
          </p:blipFill>
          <p:spPr>
            <a:xfrm>
              <a:off x="1913549" y="1775275"/>
              <a:ext cx="4317753" cy="177563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04DDA11-92D2-53EC-3040-4D860F9942BD}"/>
                </a:ext>
              </a:extLst>
            </p:cNvPr>
            <p:cNvSpPr/>
            <p:nvPr/>
          </p:nvSpPr>
          <p:spPr>
            <a:xfrm>
              <a:off x="3372128" y="2511253"/>
              <a:ext cx="1636999" cy="298853"/>
            </a:xfrm>
            <a:prstGeom prst="rect">
              <a:avLst/>
            </a:prstGeom>
            <a:solidFill>
              <a:srgbClr val="9F1853"/>
            </a:solidFill>
            <a:ln>
              <a:solidFill>
                <a:srgbClr val="9F185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TwoLocal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BBC997-9F34-4E75-43FF-11B17242C1F9}"/>
                  </a:ext>
                </a:extLst>
              </p:cNvPr>
              <p:cNvSpPr txBox="1"/>
              <p:nvPr/>
            </p:nvSpPr>
            <p:spPr>
              <a:xfrm>
                <a:off x="8989042" y="2618803"/>
                <a:ext cx="17106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latin typeface="Cambria Math" panose="02040503050406030204" pitchFamily="18" charset="0"/>
                            </a:rPr>
                            <m:t>UCCSD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BBC997-9F34-4E75-43FF-11B17242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42" y="2618803"/>
                <a:ext cx="171066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93755-6D15-40A9-C332-09402BD69E57}"/>
                  </a:ext>
                </a:extLst>
              </p:cNvPr>
              <p:cNvSpPr txBox="1"/>
              <p:nvPr/>
            </p:nvSpPr>
            <p:spPr>
              <a:xfrm>
                <a:off x="325615" y="2617440"/>
                <a:ext cx="103130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93755-6D15-40A9-C332-09402BD69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15" y="2617440"/>
                <a:ext cx="103130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83085DB-7423-738B-4739-8D58B43775B1}"/>
              </a:ext>
            </a:extLst>
          </p:cNvPr>
          <p:cNvSpPr/>
          <p:nvPr/>
        </p:nvSpPr>
        <p:spPr>
          <a:xfrm>
            <a:off x="1523520" y="2714235"/>
            <a:ext cx="597704" cy="4447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82FF377-936E-1DE4-AADA-09CC91B76867}"/>
              </a:ext>
            </a:extLst>
          </p:cNvPr>
          <p:cNvSpPr/>
          <p:nvPr/>
        </p:nvSpPr>
        <p:spPr>
          <a:xfrm>
            <a:off x="7195347" y="2714235"/>
            <a:ext cx="1614115" cy="4447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E58798-3623-216E-002B-81FD8D381629}"/>
                  </a:ext>
                </a:extLst>
              </p:cNvPr>
              <p:cNvSpPr txBox="1"/>
              <p:nvPr/>
            </p:nvSpPr>
            <p:spPr>
              <a:xfrm>
                <a:off x="325615" y="4774691"/>
                <a:ext cx="103130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E58798-3623-216E-002B-81FD8D381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15" y="4774691"/>
                <a:ext cx="103130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78729FE0-951A-C2C3-F86D-84C5FB8EF351}"/>
              </a:ext>
            </a:extLst>
          </p:cNvPr>
          <p:cNvSpPr/>
          <p:nvPr/>
        </p:nvSpPr>
        <p:spPr>
          <a:xfrm>
            <a:off x="1523520" y="4825283"/>
            <a:ext cx="597704" cy="4447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B5A51D67-A77B-FDFF-1D28-8C5239037C4F}"/>
              </a:ext>
            </a:extLst>
          </p:cNvPr>
          <p:cNvSpPr/>
          <p:nvPr/>
        </p:nvSpPr>
        <p:spPr>
          <a:xfrm>
            <a:off x="7195347" y="4845707"/>
            <a:ext cx="1614115" cy="4447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313FF3F-BB24-956B-8A02-AC3FECAAB042}"/>
                  </a:ext>
                </a:extLst>
              </p:cNvPr>
              <p:cNvSpPr txBox="1"/>
              <p:nvPr/>
            </p:nvSpPr>
            <p:spPr>
              <a:xfrm>
                <a:off x="8989042" y="4867143"/>
                <a:ext cx="21290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latin typeface="Cambria Math" panose="02040503050406030204" pitchFamily="18" charset="0"/>
                            </a:rPr>
                            <m:t>TwoLocal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313FF3F-BB24-956B-8A02-AC3FECAA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42" y="4867143"/>
                <a:ext cx="212904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821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5E8321A-A1D7-D718-9683-E9F5B960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8" y="651279"/>
            <a:ext cx="12033265" cy="31573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E2F38C-CA4C-5467-4DDC-EAB8521E9D59}"/>
                  </a:ext>
                </a:extLst>
              </p:cNvPr>
              <p:cNvSpPr txBox="1"/>
              <p:nvPr/>
            </p:nvSpPr>
            <p:spPr>
              <a:xfrm>
                <a:off x="3262504" y="4451818"/>
                <a:ext cx="703961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𝑈𝐶𝐶𝑆𝐷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𝑇𝑤𝑜𝐿𝑜𝑐𝑎𝑙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𝑈𝐶𝐶𝑆𝐷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𝑇𝑤𝑜𝐿𝑜𝑐𝑎𝑙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E2F38C-CA4C-5467-4DDC-EAB8521E9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504" y="4451818"/>
                <a:ext cx="7039619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1C8BB4C-1741-29B1-B69F-A6211F10A4C2}"/>
              </a:ext>
            </a:extLst>
          </p:cNvPr>
          <p:cNvSpPr txBox="1"/>
          <p:nvPr/>
        </p:nvSpPr>
        <p:spPr>
          <a:xfrm>
            <a:off x="1567481" y="4517224"/>
            <a:ext cx="283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Result: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929022-2B40-F67E-5BAC-DD2FB6B3AF35}"/>
                  </a:ext>
                </a:extLst>
              </p:cNvPr>
              <p:cNvSpPr txBox="1"/>
              <p:nvPr/>
            </p:nvSpPr>
            <p:spPr>
              <a:xfrm>
                <a:off x="3177229" y="5561730"/>
                <a:ext cx="6068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𝑚𝑒𝑎𝑠𝑢𝑟𝑒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그대로 사용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아니면 다시 </a:t>
                </a:r>
                <a:r>
                  <a:rPr lang="en-US" altLang="ko-KR" dirty="0"/>
                  <a:t>Ansatz </a:t>
                </a:r>
                <a:r>
                  <a:rPr lang="ko-KR" altLang="en-US" dirty="0"/>
                  <a:t>구성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929022-2B40-F67E-5BAC-DD2FB6B3A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229" y="5561730"/>
                <a:ext cx="6068200" cy="276999"/>
              </a:xfrm>
              <a:prstGeom prst="rect">
                <a:avLst/>
              </a:prstGeom>
              <a:blipFill>
                <a:blip r:embed="rId4"/>
                <a:stretch>
                  <a:fillRect l="-1807" t="-28261" r="-2309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450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5930560" cy="8217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400" dirty="0">
                <a:solidFill>
                  <a:srgbClr val="5D5D5D"/>
                </a:solidFill>
              </a:rPr>
              <a:t>Superposition circuit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7416D76F-F98D-602E-1969-70570AFE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93" y="1619972"/>
            <a:ext cx="7289355" cy="47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8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6F96E47-4DBB-9242-B747-8EDCEB6C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2495985" cy="8217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400" dirty="0">
                <a:solidFill>
                  <a:srgbClr val="5D5D5D"/>
                </a:solidFill>
              </a:rPr>
              <a:t>Problem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893D31-26E6-058A-6C5D-67A183A8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23" y="2674305"/>
            <a:ext cx="12192000" cy="17004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11B5DFF-D110-E43E-7C1E-14731B5B81ED}"/>
              </a:ext>
            </a:extLst>
          </p:cNvPr>
          <p:cNvGrpSpPr/>
          <p:nvPr/>
        </p:nvGrpSpPr>
        <p:grpSpPr>
          <a:xfrm>
            <a:off x="1676475" y="1255116"/>
            <a:ext cx="8615201" cy="4734625"/>
            <a:chOff x="1605107" y="1371780"/>
            <a:chExt cx="8615201" cy="473462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0A731E-FBEF-33A8-F0C3-834E4205B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5107" y="1371780"/>
              <a:ext cx="8615201" cy="47346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3CB82D4-2B35-24E2-0AB8-47D8D8856198}"/>
                </a:ext>
              </a:extLst>
            </p:cNvPr>
            <p:cNvSpPr/>
            <p:nvPr/>
          </p:nvSpPr>
          <p:spPr>
            <a:xfrm>
              <a:off x="3528246" y="4777182"/>
              <a:ext cx="2002759" cy="900123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170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1244" y="1991890"/>
            <a:ext cx="5529512" cy="2874219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br>
              <a:rPr kumimoji="1" lang="en-US" altLang="ko-KR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</a:br>
            <a:r>
              <a:rPr kumimoji="1" lang="ko-KR" altLang="en-US" sz="80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감사합니다</a:t>
            </a:r>
            <a:br>
              <a:rPr kumimoji="1" lang="en-US" altLang="ko-KR" sz="80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</a:br>
            <a:r>
              <a:rPr kumimoji="1" lang="en-US" altLang="ko-KR" sz="8000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-Q&amp;A-</a:t>
            </a:r>
            <a:endParaRPr kumimoji="1" lang="ko-KR" altLang="en-US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9697" y="6110460"/>
            <a:ext cx="4876800" cy="463335"/>
          </a:xfrm>
        </p:spPr>
        <p:txBody>
          <a:bodyPr/>
          <a:lstStyle/>
          <a:p>
            <a:r>
              <a:rPr kumimoji="1" lang="ko-KR" altLang="en-US" b="1" dirty="0" err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b="1" dirty="0" err="1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b="1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864973" y="1037968"/>
            <a:ext cx="1065152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864973" y="5898293"/>
            <a:ext cx="10651524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403655" y="664189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20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4132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10044122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Fragment Molecular Orbital based VQE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C69E93A-F3F6-40B7-600A-6477631D5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4"/>
          <a:stretch/>
        </p:blipFill>
        <p:spPr>
          <a:xfrm>
            <a:off x="2126529" y="1536818"/>
            <a:ext cx="7068942" cy="47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5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9279030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Fragment Molecular Orbital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6CD0F-5340-12A1-F519-2BBA7C396298}"/>
              </a:ext>
            </a:extLst>
          </p:cNvPr>
          <p:cNvSpPr txBox="1"/>
          <p:nvPr/>
        </p:nvSpPr>
        <p:spPr>
          <a:xfrm>
            <a:off x="444843" y="1674796"/>
            <a:ext cx="1130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Fragment Molecular Orbital(FMO) method</a:t>
            </a:r>
            <a:r>
              <a:rPr lang="ko-KR" altLang="en-US" sz="2400" dirty="0"/>
              <a:t>는 분자의 시스템을 작은 조각으로 </a:t>
            </a:r>
            <a:endParaRPr lang="en-US" altLang="ko-KR" sz="2400" dirty="0"/>
          </a:p>
          <a:p>
            <a:r>
              <a:rPr lang="ko-KR" altLang="en-US" sz="2400" dirty="0"/>
              <a:t>쪼개서 에너지를 얻는 방법이다</a:t>
            </a:r>
            <a:r>
              <a:rPr lang="en-US" altLang="ko-KR" sz="2400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34E2D3-7BEF-EBC8-31DE-2CF2FDFD0E07}"/>
              </a:ext>
            </a:extLst>
          </p:cNvPr>
          <p:cNvGrpSpPr/>
          <p:nvPr/>
        </p:nvGrpSpPr>
        <p:grpSpPr>
          <a:xfrm>
            <a:off x="1957722" y="2679628"/>
            <a:ext cx="7522791" cy="3192972"/>
            <a:chOff x="11457951" y="6248913"/>
            <a:chExt cx="7522791" cy="3192972"/>
          </a:xfrm>
        </p:grpSpPr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702F35C-31B8-32A2-8791-940A91080342}"/>
                </a:ext>
              </a:extLst>
            </p:cNvPr>
            <p:cNvSpPr/>
            <p:nvPr/>
          </p:nvSpPr>
          <p:spPr>
            <a:xfrm>
              <a:off x="11457951" y="6248913"/>
              <a:ext cx="3575773" cy="4232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Fragmentation of system</a:t>
              </a:r>
              <a:endParaRPr lang="ko-KR" altLang="ko-KR" sz="2000" dirty="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2DDA2DF-D2AC-9F86-DC0D-21C20A5A27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706920" y="7049740"/>
              <a:ext cx="990222" cy="460227"/>
              <a:chOff x="4348829" y="1855578"/>
              <a:chExt cx="4410402" cy="2128410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DB3106AF-40FC-0569-FE63-FEF06390E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5999" y="3158998"/>
                <a:ext cx="824991" cy="82499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CCA1B73-D966-1D1A-B828-3D0131693D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48829" y="1879640"/>
                <a:ext cx="824991" cy="82499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170BC7A-9747-D0E5-4BB6-C979D64629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0765" y="1855578"/>
                <a:ext cx="824991" cy="82499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5AB4CD0-6CF1-EAF1-7941-69A4C8DDB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4240" y="3158998"/>
                <a:ext cx="824991" cy="8249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cxnSp>
            <p:nvCxnSpPr>
              <p:cNvPr id="75" name="직선 연결선 21">
                <a:extLst>
                  <a:ext uri="{FF2B5EF4-FFF2-40B4-BE49-F238E27FC236}">
                    <a16:creationId xmlns:a16="http://schemas.microsoft.com/office/drawing/2014/main" id="{AC409930-13FD-6C53-302F-AA096A691965}"/>
                  </a:ext>
                </a:extLst>
              </p:cNvPr>
              <p:cNvCxnSpPr>
                <a:cxnSpLocks/>
                <a:stCxn id="72" idx="5"/>
                <a:endCxn id="71" idx="1"/>
              </p:cNvCxnSpPr>
              <p:nvPr/>
            </p:nvCxnSpPr>
            <p:spPr>
              <a:xfrm>
                <a:off x="5053002" y="2583813"/>
                <a:ext cx="623814" cy="6960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24">
                <a:extLst>
                  <a:ext uri="{FF2B5EF4-FFF2-40B4-BE49-F238E27FC236}">
                    <a16:creationId xmlns:a16="http://schemas.microsoft.com/office/drawing/2014/main" id="{13086105-54DC-4E29-5E2A-9AFBEF536130}"/>
                  </a:ext>
                </a:extLst>
              </p:cNvPr>
              <p:cNvCxnSpPr>
                <a:cxnSpLocks/>
                <a:stCxn id="73" idx="3"/>
                <a:endCxn id="71" idx="7"/>
              </p:cNvCxnSpPr>
              <p:nvPr/>
            </p:nvCxnSpPr>
            <p:spPr>
              <a:xfrm flipH="1">
                <a:off x="6260172" y="2559750"/>
                <a:ext cx="471411" cy="72006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25">
                <a:extLst>
                  <a:ext uri="{FF2B5EF4-FFF2-40B4-BE49-F238E27FC236}">
                    <a16:creationId xmlns:a16="http://schemas.microsoft.com/office/drawing/2014/main" id="{78511EFA-529D-1EB3-F2A5-350CBB3B2AAF}"/>
                  </a:ext>
                </a:extLst>
              </p:cNvPr>
              <p:cNvCxnSpPr>
                <a:cxnSpLocks/>
                <a:stCxn id="73" idx="5"/>
                <a:endCxn id="74" idx="1"/>
              </p:cNvCxnSpPr>
              <p:nvPr/>
            </p:nvCxnSpPr>
            <p:spPr>
              <a:xfrm>
                <a:off x="7314938" y="2559750"/>
                <a:ext cx="740120" cy="72006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화살표: 오른쪽 27">
              <a:extLst>
                <a:ext uri="{FF2B5EF4-FFF2-40B4-BE49-F238E27FC236}">
                  <a16:creationId xmlns:a16="http://schemas.microsoft.com/office/drawing/2014/main" id="{EAFA13A8-8138-75EB-5D07-5433DE75FB9C}"/>
                </a:ext>
              </a:extLst>
            </p:cNvPr>
            <p:cNvSpPr/>
            <p:nvPr/>
          </p:nvSpPr>
          <p:spPr>
            <a:xfrm>
              <a:off x="12979618" y="7104984"/>
              <a:ext cx="331072" cy="23814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8D6EC74-E848-1992-CA68-241264BA6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488966" y="7008210"/>
              <a:ext cx="1012220" cy="460227"/>
              <a:chOff x="835610" y="3822031"/>
              <a:chExt cx="4322780" cy="2040789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5CB3138-57A2-53CF-D339-DA9D25B36BC5}"/>
                  </a:ext>
                </a:extLst>
              </p:cNvPr>
              <p:cNvGrpSpPr/>
              <p:nvPr/>
            </p:nvGrpSpPr>
            <p:grpSpPr>
              <a:xfrm>
                <a:off x="835610" y="3822031"/>
                <a:ext cx="4322780" cy="2040789"/>
                <a:chOff x="4348831" y="1855580"/>
                <a:chExt cx="4322780" cy="2040789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E2F86DDD-B2FD-3D38-E928-3355D6EF54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56001" y="3159001"/>
                  <a:ext cx="737368" cy="737368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A4CB64FB-191F-4434-9A6E-A6CC51C59E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48831" y="1879643"/>
                  <a:ext cx="737368" cy="73736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A20AAFBF-D527-190F-01FD-5C00B98BB9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10767" y="1855580"/>
                  <a:ext cx="737368" cy="73736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59161549-3277-5AC1-72BE-6AD36B28B5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34243" y="3159001"/>
                  <a:ext cx="737368" cy="73736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cxnSp>
              <p:nvCxnSpPr>
                <p:cNvPr id="68" name="직선 연결선 43">
                  <a:extLst>
                    <a:ext uri="{FF2B5EF4-FFF2-40B4-BE49-F238E27FC236}">
                      <a16:creationId xmlns:a16="http://schemas.microsoft.com/office/drawing/2014/main" id="{27587D87-01BD-654C-F326-FD11052D4710}"/>
                    </a:ext>
                  </a:extLst>
                </p:cNvPr>
                <p:cNvCxnSpPr>
                  <a:cxnSpLocks/>
                  <a:stCxn id="65" idx="5"/>
                  <a:endCxn id="64" idx="1"/>
                </p:cNvCxnSpPr>
                <p:nvPr/>
              </p:nvCxnSpPr>
              <p:spPr>
                <a:xfrm>
                  <a:off x="4978214" y="2509025"/>
                  <a:ext cx="685773" cy="75796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45">
                  <a:extLst>
                    <a:ext uri="{FF2B5EF4-FFF2-40B4-BE49-F238E27FC236}">
                      <a16:creationId xmlns:a16="http://schemas.microsoft.com/office/drawing/2014/main" id="{F46F8427-1E03-9104-356E-9F4C27F7A789}"/>
                    </a:ext>
                  </a:extLst>
                </p:cNvPr>
                <p:cNvCxnSpPr>
                  <a:cxnSpLocks/>
                  <a:stCxn id="66" idx="3"/>
                  <a:endCxn id="64" idx="7"/>
                </p:cNvCxnSpPr>
                <p:nvPr/>
              </p:nvCxnSpPr>
              <p:spPr>
                <a:xfrm flipH="1">
                  <a:off x="6185384" y="2484963"/>
                  <a:ext cx="533369" cy="782024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46">
                  <a:extLst>
                    <a:ext uri="{FF2B5EF4-FFF2-40B4-BE49-F238E27FC236}">
                      <a16:creationId xmlns:a16="http://schemas.microsoft.com/office/drawing/2014/main" id="{C8A57EBC-804B-7F06-6E1D-434BEF49E7E5}"/>
                    </a:ext>
                  </a:extLst>
                </p:cNvPr>
                <p:cNvCxnSpPr>
                  <a:cxnSpLocks/>
                  <a:stCxn id="66" idx="5"/>
                  <a:endCxn id="67" idx="1"/>
                </p:cNvCxnSpPr>
                <p:nvPr/>
              </p:nvCxnSpPr>
              <p:spPr>
                <a:xfrm>
                  <a:off x="7240150" y="2484963"/>
                  <a:ext cx="802078" cy="782024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직선 연결선 30">
                <a:extLst>
                  <a:ext uri="{FF2B5EF4-FFF2-40B4-BE49-F238E27FC236}">
                    <a16:creationId xmlns:a16="http://schemas.microsoft.com/office/drawing/2014/main" id="{BD774576-2A2A-AC46-541E-24C8F5DDF16F}"/>
                  </a:ext>
                </a:extLst>
              </p:cNvPr>
              <p:cNvCxnSpPr/>
              <p:nvPr/>
            </p:nvCxnSpPr>
            <p:spPr>
              <a:xfrm flipV="1">
                <a:off x="1375610" y="4386094"/>
                <a:ext cx="667169" cy="739357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34">
                <a:extLst>
                  <a:ext uri="{FF2B5EF4-FFF2-40B4-BE49-F238E27FC236}">
                    <a16:creationId xmlns:a16="http://schemas.microsoft.com/office/drawing/2014/main" id="{2861CD31-19C5-9D30-4D12-D5754472FF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3698" y="4386094"/>
                <a:ext cx="672930" cy="631074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35">
                <a:extLst>
                  <a:ext uri="{FF2B5EF4-FFF2-40B4-BE49-F238E27FC236}">
                    <a16:creationId xmlns:a16="http://schemas.microsoft.com/office/drawing/2014/main" id="{DF1E7624-6804-B507-50FC-13E9C56811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3797" y="4374062"/>
                <a:ext cx="631074" cy="739357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모서리가 둥근 직사각형 12">
              <a:extLst>
                <a:ext uri="{FF2B5EF4-FFF2-40B4-BE49-F238E27FC236}">
                  <a16:creationId xmlns:a16="http://schemas.microsoft.com/office/drawing/2014/main" id="{68A87590-E47A-242C-0679-F1703AE8C87F}"/>
                </a:ext>
              </a:extLst>
            </p:cNvPr>
            <p:cNvSpPr/>
            <p:nvPr/>
          </p:nvSpPr>
          <p:spPr>
            <a:xfrm>
              <a:off x="15213621" y="6253864"/>
              <a:ext cx="3767121" cy="4203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Summation fragment and pair</a:t>
              </a:r>
              <a:endParaRPr lang="ko-KR" altLang="ko-KR" sz="2000" dirty="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6" name="화살표: 오른쪽 93">
              <a:extLst>
                <a:ext uri="{FF2B5EF4-FFF2-40B4-BE49-F238E27FC236}">
                  <a16:creationId xmlns:a16="http://schemas.microsoft.com/office/drawing/2014/main" id="{71DDF9B5-FA3B-F79B-7E84-01D78B13553B}"/>
                </a:ext>
              </a:extLst>
            </p:cNvPr>
            <p:cNvSpPr/>
            <p:nvPr/>
          </p:nvSpPr>
          <p:spPr>
            <a:xfrm>
              <a:off x="14841341" y="7187613"/>
              <a:ext cx="648808" cy="39536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83A75B-3C3F-8C39-E8F0-94B8BC3EFF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50726" y="8738060"/>
              <a:ext cx="990222" cy="460227"/>
              <a:chOff x="4348829" y="1855578"/>
              <a:chExt cx="4410402" cy="2128410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44BD47B-0DEA-48CA-5854-A394C169D7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5999" y="3158998"/>
                <a:ext cx="824991" cy="82499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2C4793F-FA3C-EE40-CE57-A35E90A285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48829" y="1879640"/>
                <a:ext cx="824991" cy="82499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58AC46-341B-FCCE-B06B-02144A73C4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0765" y="1855578"/>
                <a:ext cx="824991" cy="82499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50AB412-3A25-ECFC-996F-E98AC47537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4240" y="3158998"/>
                <a:ext cx="824991" cy="8249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cxnSp>
            <p:nvCxnSpPr>
              <p:cNvPr id="57" name="직선 연결선 99">
                <a:extLst>
                  <a:ext uri="{FF2B5EF4-FFF2-40B4-BE49-F238E27FC236}">
                    <a16:creationId xmlns:a16="http://schemas.microsoft.com/office/drawing/2014/main" id="{3C370E05-71DE-5AAD-04A3-B33919224E02}"/>
                  </a:ext>
                </a:extLst>
              </p:cNvPr>
              <p:cNvCxnSpPr>
                <a:cxnSpLocks/>
                <a:stCxn id="54" idx="5"/>
                <a:endCxn id="53" idx="1"/>
              </p:cNvCxnSpPr>
              <p:nvPr/>
            </p:nvCxnSpPr>
            <p:spPr>
              <a:xfrm>
                <a:off x="5053002" y="2583813"/>
                <a:ext cx="623814" cy="6960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00">
                <a:extLst>
                  <a:ext uri="{FF2B5EF4-FFF2-40B4-BE49-F238E27FC236}">
                    <a16:creationId xmlns:a16="http://schemas.microsoft.com/office/drawing/2014/main" id="{9C91FDF9-4890-CF23-1674-E02A07879658}"/>
                  </a:ext>
                </a:extLst>
              </p:cNvPr>
              <p:cNvCxnSpPr>
                <a:cxnSpLocks/>
                <a:stCxn id="55" idx="3"/>
                <a:endCxn id="53" idx="7"/>
              </p:cNvCxnSpPr>
              <p:nvPr/>
            </p:nvCxnSpPr>
            <p:spPr>
              <a:xfrm flipH="1">
                <a:off x="6260172" y="2559750"/>
                <a:ext cx="471411" cy="72006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101">
                <a:extLst>
                  <a:ext uri="{FF2B5EF4-FFF2-40B4-BE49-F238E27FC236}">
                    <a16:creationId xmlns:a16="http://schemas.microsoft.com/office/drawing/2014/main" id="{1347465D-9C8F-62B3-2AE1-8DF5725448CA}"/>
                  </a:ext>
                </a:extLst>
              </p:cNvPr>
              <p:cNvCxnSpPr>
                <a:cxnSpLocks/>
                <a:stCxn id="55" idx="5"/>
                <a:endCxn id="56" idx="1"/>
              </p:cNvCxnSpPr>
              <p:nvPr/>
            </p:nvCxnSpPr>
            <p:spPr>
              <a:xfrm>
                <a:off x="7314938" y="2559750"/>
                <a:ext cx="740120" cy="72006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직선 연결선 118">
              <a:extLst>
                <a:ext uri="{FF2B5EF4-FFF2-40B4-BE49-F238E27FC236}">
                  <a16:creationId xmlns:a16="http://schemas.microsoft.com/office/drawing/2014/main" id="{CD87E89C-2001-4AD7-5E7A-5046A8D780F0}"/>
                </a:ext>
              </a:extLst>
            </p:cNvPr>
            <p:cNvCxnSpPr>
              <a:cxnSpLocks/>
              <a:stCxn id="31" idx="5"/>
              <a:endCxn id="32" idx="1"/>
            </p:cNvCxnSpPr>
            <p:nvPr/>
          </p:nvCxnSpPr>
          <p:spPr>
            <a:xfrm>
              <a:off x="16491220" y="7725127"/>
              <a:ext cx="212427" cy="199578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2">
              <a:extLst>
                <a:ext uri="{FF2B5EF4-FFF2-40B4-BE49-F238E27FC236}">
                  <a16:creationId xmlns:a16="http://schemas.microsoft.com/office/drawing/2014/main" id="{3925D931-BE73-A1DB-E9BC-D628F4434625}"/>
                </a:ext>
              </a:extLst>
            </p:cNvPr>
            <p:cNvSpPr/>
            <p:nvPr/>
          </p:nvSpPr>
          <p:spPr>
            <a:xfrm>
              <a:off x="11457951" y="6705231"/>
              <a:ext cx="3575773" cy="123407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ko-KR" sz="20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B52AED8-1CF4-9EBA-60D3-E174E4DCC74A}"/>
                    </a:ext>
                  </a:extLst>
                </p:cNvPr>
                <p:cNvSpPr txBox="1"/>
                <p:nvPr/>
              </p:nvSpPr>
              <p:spPr>
                <a:xfrm>
                  <a:off x="15440612" y="8405689"/>
                  <a:ext cx="3224140" cy="8708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𝐼𝐽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2000" dirty="0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7B9876-2CA6-F1C9-7372-DF96888D8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0612" y="8405689"/>
                  <a:ext cx="3224140" cy="870879"/>
                </a:xfrm>
                <a:prstGeom prst="rect">
                  <a:avLst/>
                </a:prstGeom>
                <a:blipFill>
                  <a:blip r:embed="rId11"/>
                  <a:stretch>
                    <a:fillRect l="-10196" t="-121739" r="-7451" b="-16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BA89B98-617A-7D8A-59DB-E2A649E56D3E}"/>
                </a:ext>
              </a:extLst>
            </p:cNvPr>
            <p:cNvGrpSpPr/>
            <p:nvPr/>
          </p:nvGrpSpPr>
          <p:grpSpPr>
            <a:xfrm>
              <a:off x="15747141" y="6902357"/>
              <a:ext cx="2499413" cy="1174242"/>
              <a:chOff x="15846153" y="7150689"/>
              <a:chExt cx="2824372" cy="137777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3710516-20F4-9DF5-8185-BD67D88DAB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519634" y="7150689"/>
                <a:ext cx="1259088" cy="590616"/>
                <a:chOff x="6443622" y="996068"/>
                <a:chExt cx="4298201" cy="2016210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697F4D36-B5E2-9D68-CB63-D977AAB56F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50793" y="2299489"/>
                  <a:ext cx="712789" cy="712789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0146728-4E00-5807-B2FC-1AEA258647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43622" y="1020131"/>
                  <a:ext cx="712789" cy="71278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A4680F3D-9B9F-B332-BA89-522296CCC0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05560" y="996068"/>
                  <a:ext cx="712789" cy="71278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DDF794F-D940-C49E-513F-6D538482AD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29034" y="2299489"/>
                  <a:ext cx="712789" cy="71278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cxnSp>
              <p:nvCxnSpPr>
                <p:cNvPr id="49" name="직선 연결선 67">
                  <a:extLst>
                    <a:ext uri="{FF2B5EF4-FFF2-40B4-BE49-F238E27FC236}">
                      <a16:creationId xmlns:a16="http://schemas.microsoft.com/office/drawing/2014/main" id="{EC3C4B27-DD14-AA52-FF82-54C576CCF367}"/>
                    </a:ext>
                  </a:extLst>
                </p:cNvPr>
                <p:cNvCxnSpPr>
                  <a:cxnSpLocks/>
                  <a:stCxn id="46" idx="5"/>
                  <a:endCxn id="45" idx="1"/>
                </p:cNvCxnSpPr>
                <p:nvPr/>
              </p:nvCxnSpPr>
              <p:spPr>
                <a:xfrm>
                  <a:off x="7052026" y="1628535"/>
                  <a:ext cx="703152" cy="775339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68">
                  <a:extLst>
                    <a:ext uri="{FF2B5EF4-FFF2-40B4-BE49-F238E27FC236}">
                      <a16:creationId xmlns:a16="http://schemas.microsoft.com/office/drawing/2014/main" id="{DA2FDF25-1D0D-AE0A-DD6D-F445A0024AC0}"/>
                    </a:ext>
                  </a:extLst>
                </p:cNvPr>
                <p:cNvCxnSpPr>
                  <a:cxnSpLocks/>
                  <a:stCxn id="47" idx="3"/>
                  <a:endCxn id="45" idx="7"/>
                </p:cNvCxnSpPr>
                <p:nvPr/>
              </p:nvCxnSpPr>
              <p:spPr>
                <a:xfrm flipH="1">
                  <a:off x="8259197" y="1604472"/>
                  <a:ext cx="550749" cy="79940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69">
                  <a:extLst>
                    <a:ext uri="{FF2B5EF4-FFF2-40B4-BE49-F238E27FC236}">
                      <a16:creationId xmlns:a16="http://schemas.microsoft.com/office/drawing/2014/main" id="{EA671B31-070B-CAE9-5646-3030A7402527}"/>
                    </a:ext>
                  </a:extLst>
                </p:cNvPr>
                <p:cNvCxnSpPr>
                  <a:cxnSpLocks/>
                  <a:stCxn id="47" idx="5"/>
                  <a:endCxn id="48" idx="1"/>
                </p:cNvCxnSpPr>
                <p:nvPr/>
              </p:nvCxnSpPr>
              <p:spPr>
                <a:xfrm>
                  <a:off x="9313964" y="1604472"/>
                  <a:ext cx="819455" cy="79940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70">
                  <a:extLst>
                    <a:ext uri="{FF2B5EF4-FFF2-40B4-BE49-F238E27FC236}">
                      <a16:creationId xmlns:a16="http://schemas.microsoft.com/office/drawing/2014/main" id="{DD678289-78E9-CC2E-46E8-E6544B100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1710" y="1617708"/>
                  <a:ext cx="746250" cy="621642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852476F-8048-1152-AC3C-2733BCFA504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411437" y="7911063"/>
                <a:ext cx="1259088" cy="590616"/>
                <a:chOff x="6443622" y="996068"/>
                <a:chExt cx="4298201" cy="201621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B4AEA36-6A08-A72C-B77F-5E821B4CD9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50793" y="2299489"/>
                  <a:ext cx="712789" cy="71278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BE89976-6A0D-B7AA-D7AA-98913856C5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43622" y="1020131"/>
                  <a:ext cx="712789" cy="71278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EFB11C7-6DA2-29E9-515A-E7C849DB62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05560" y="996068"/>
                  <a:ext cx="712789" cy="71278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F857A0B-B361-ADE2-57B7-A153AA6F68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29034" y="2299489"/>
                  <a:ext cx="712789" cy="712789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cxnSp>
              <p:nvCxnSpPr>
                <p:cNvPr id="41" name="직선 연결선 107">
                  <a:extLst>
                    <a:ext uri="{FF2B5EF4-FFF2-40B4-BE49-F238E27FC236}">
                      <a16:creationId xmlns:a16="http://schemas.microsoft.com/office/drawing/2014/main" id="{1D4312E6-568A-8922-7FEA-4BEE450C0A3A}"/>
                    </a:ext>
                  </a:extLst>
                </p:cNvPr>
                <p:cNvCxnSpPr>
                  <a:cxnSpLocks/>
                  <a:stCxn id="38" idx="5"/>
                  <a:endCxn id="37" idx="1"/>
                </p:cNvCxnSpPr>
                <p:nvPr/>
              </p:nvCxnSpPr>
              <p:spPr>
                <a:xfrm>
                  <a:off x="7052026" y="1628535"/>
                  <a:ext cx="703152" cy="775339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108">
                  <a:extLst>
                    <a:ext uri="{FF2B5EF4-FFF2-40B4-BE49-F238E27FC236}">
                      <a16:creationId xmlns:a16="http://schemas.microsoft.com/office/drawing/2014/main" id="{225A43BB-EEF7-DF0D-05F6-5FD8C41282A5}"/>
                    </a:ext>
                  </a:extLst>
                </p:cNvPr>
                <p:cNvCxnSpPr>
                  <a:cxnSpLocks/>
                  <a:stCxn id="39" idx="3"/>
                  <a:endCxn id="37" idx="7"/>
                </p:cNvCxnSpPr>
                <p:nvPr/>
              </p:nvCxnSpPr>
              <p:spPr>
                <a:xfrm flipH="1">
                  <a:off x="8259197" y="1604472"/>
                  <a:ext cx="550749" cy="79940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109">
                  <a:extLst>
                    <a:ext uri="{FF2B5EF4-FFF2-40B4-BE49-F238E27FC236}">
                      <a16:creationId xmlns:a16="http://schemas.microsoft.com/office/drawing/2014/main" id="{4B1E9408-7757-DA2E-E019-1697F3B347A6}"/>
                    </a:ext>
                  </a:extLst>
                </p:cNvPr>
                <p:cNvCxnSpPr>
                  <a:cxnSpLocks/>
                  <a:stCxn id="39" idx="5"/>
                  <a:endCxn id="40" idx="1"/>
                </p:cNvCxnSpPr>
                <p:nvPr/>
              </p:nvCxnSpPr>
              <p:spPr>
                <a:xfrm>
                  <a:off x="9313964" y="1604472"/>
                  <a:ext cx="819455" cy="79940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110">
                  <a:extLst>
                    <a:ext uri="{FF2B5EF4-FFF2-40B4-BE49-F238E27FC236}">
                      <a16:creationId xmlns:a16="http://schemas.microsoft.com/office/drawing/2014/main" id="{7C6A8545-EA45-D52E-17A2-E50762362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1710" y="1617708"/>
                  <a:ext cx="746250" cy="621642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C91E023-34AA-C596-6B0A-AE2F2502FDD2}"/>
                  </a:ext>
                </a:extLst>
              </p:cNvPr>
              <p:cNvGrpSpPr/>
              <p:nvPr/>
            </p:nvGrpSpPr>
            <p:grpSpPr>
              <a:xfrm>
                <a:off x="15846153" y="7937850"/>
                <a:ext cx="1259088" cy="590616"/>
                <a:chOff x="15846153" y="7937850"/>
                <a:chExt cx="1259088" cy="590616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A4D27F2-19ED-88F6-6B02-0824BFB835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199774" y="8319666"/>
                  <a:ext cx="208800" cy="2088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86C956E-B9CF-9B0C-F4DC-E4C612DA28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846153" y="7944899"/>
                  <a:ext cx="208800" cy="208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CFC1D59-49E6-36BF-B980-A42DE20AE2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508751" y="7937850"/>
                  <a:ext cx="208800" cy="208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F0E07A1-D245-1EE7-9A2C-B4E8A137A4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896441" y="8319666"/>
                  <a:ext cx="208800" cy="208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cxnSp>
              <p:nvCxnSpPr>
                <p:cNvPr id="33" name="직선 연결선 116">
                  <a:extLst>
                    <a:ext uri="{FF2B5EF4-FFF2-40B4-BE49-F238E27FC236}">
                      <a16:creationId xmlns:a16="http://schemas.microsoft.com/office/drawing/2014/main" id="{C1EFBA3F-B4BD-C757-8AF3-8A88BBC846FE}"/>
                    </a:ext>
                  </a:extLst>
                </p:cNvPr>
                <p:cNvCxnSpPr>
                  <a:cxnSpLocks/>
                  <a:stCxn id="30" idx="5"/>
                  <a:endCxn id="29" idx="1"/>
                </p:cNvCxnSpPr>
                <p:nvPr/>
              </p:nvCxnSpPr>
              <p:spPr>
                <a:xfrm>
                  <a:off x="16024375" y="8123121"/>
                  <a:ext cx="205977" cy="227123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117">
                  <a:extLst>
                    <a:ext uri="{FF2B5EF4-FFF2-40B4-BE49-F238E27FC236}">
                      <a16:creationId xmlns:a16="http://schemas.microsoft.com/office/drawing/2014/main" id="{3C60348D-5AE1-691F-E554-8ACD6BC43E71}"/>
                    </a:ext>
                  </a:extLst>
                </p:cNvPr>
                <p:cNvCxnSpPr>
                  <a:cxnSpLocks/>
                  <a:stCxn id="31" idx="3"/>
                  <a:endCxn id="29" idx="7"/>
                </p:cNvCxnSpPr>
                <p:nvPr/>
              </p:nvCxnSpPr>
              <p:spPr>
                <a:xfrm flipH="1">
                  <a:off x="16377996" y="8116072"/>
                  <a:ext cx="161333" cy="23417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123">
                  <a:extLst>
                    <a:ext uri="{FF2B5EF4-FFF2-40B4-BE49-F238E27FC236}">
                      <a16:creationId xmlns:a16="http://schemas.microsoft.com/office/drawing/2014/main" id="{4C5E173C-7AA0-9B1F-7702-0D7D28BAEB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993087" y="8134955"/>
                  <a:ext cx="206019" cy="20824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147">
                  <a:extLst>
                    <a:ext uri="{FF2B5EF4-FFF2-40B4-BE49-F238E27FC236}">
                      <a16:creationId xmlns:a16="http://schemas.microsoft.com/office/drawing/2014/main" id="{49524675-48DF-7FE7-8494-31AE94307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716026" y="8142258"/>
                  <a:ext cx="206019" cy="20824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화살표: 왼쪽 150">
              <a:extLst>
                <a:ext uri="{FF2B5EF4-FFF2-40B4-BE49-F238E27FC236}">
                  <a16:creationId xmlns:a16="http://schemas.microsoft.com/office/drawing/2014/main" id="{F9E507B9-3988-C4A9-FDAA-50EC451654C6}"/>
                </a:ext>
              </a:extLst>
            </p:cNvPr>
            <p:cNvSpPr/>
            <p:nvPr/>
          </p:nvSpPr>
          <p:spPr>
            <a:xfrm>
              <a:off x="14781973" y="8614883"/>
              <a:ext cx="623127" cy="39536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23" name="모서리가 둥근 직사각형 12">
              <a:extLst>
                <a:ext uri="{FF2B5EF4-FFF2-40B4-BE49-F238E27FC236}">
                  <a16:creationId xmlns:a16="http://schemas.microsoft.com/office/drawing/2014/main" id="{0E48F2DC-72B5-C2CE-F7E3-EAD94C7446AF}"/>
                </a:ext>
              </a:extLst>
            </p:cNvPr>
            <p:cNvSpPr/>
            <p:nvPr/>
          </p:nvSpPr>
          <p:spPr>
            <a:xfrm>
              <a:off x="11457951" y="8042824"/>
              <a:ext cx="3575773" cy="4043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Get total energy</a:t>
              </a:r>
              <a:endParaRPr lang="ko-KR" altLang="ko-KR" sz="2000" dirty="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4" name="모서리가 둥근 직사각형 12">
              <a:extLst>
                <a:ext uri="{FF2B5EF4-FFF2-40B4-BE49-F238E27FC236}">
                  <a16:creationId xmlns:a16="http://schemas.microsoft.com/office/drawing/2014/main" id="{CBA3BA11-6471-BAE8-1919-7DD5B7CAF5D4}"/>
                </a:ext>
              </a:extLst>
            </p:cNvPr>
            <p:cNvSpPr/>
            <p:nvPr/>
          </p:nvSpPr>
          <p:spPr>
            <a:xfrm>
              <a:off x="11469569" y="8492654"/>
              <a:ext cx="3575773" cy="88305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ko-KR" sz="20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25" name="모서리가 둥근 직사각형 12">
              <a:extLst>
                <a:ext uri="{FF2B5EF4-FFF2-40B4-BE49-F238E27FC236}">
                  <a16:creationId xmlns:a16="http://schemas.microsoft.com/office/drawing/2014/main" id="{E8D03352-AFEB-722F-8E9B-3ECC45D8E880}"/>
                </a:ext>
              </a:extLst>
            </p:cNvPr>
            <p:cNvSpPr/>
            <p:nvPr/>
          </p:nvSpPr>
          <p:spPr>
            <a:xfrm>
              <a:off x="15244050" y="6711311"/>
              <a:ext cx="3736691" cy="2730574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ko-KR" sz="20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06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841-68AE-6FFF-D7C9-900124731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8" y="715101"/>
            <a:ext cx="9279030" cy="82171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4400" b="1" dirty="0">
                <a:solidFill>
                  <a:srgbClr val="5D5D5D"/>
                </a:solidFill>
                <a:latin typeface="Noto Sans Zawgyi" panose="020B0502040504020204" pitchFamily="34" charset="0"/>
              </a:rPr>
              <a:t>Fragment Molecular Orbital</a:t>
            </a:r>
            <a:endParaRPr kumimoji="1" lang="ko-KR" altLang="en-US" sz="4400" dirty="0">
              <a:solidFill>
                <a:srgbClr val="5D5D5D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B48F0-5C20-112F-7CE8-D093F6A6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858" y="6460391"/>
            <a:ext cx="3027405" cy="30891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김도하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김도연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전경배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최윤호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B557C5D-4A03-717E-77B5-10FB9DDA55AF}"/>
              </a:ext>
            </a:extLst>
          </p:cNvPr>
          <p:cNvCxnSpPr>
            <a:cxnSpLocks/>
          </p:cNvCxnSpPr>
          <p:nvPr/>
        </p:nvCxnSpPr>
        <p:spPr>
          <a:xfrm>
            <a:off x="461318" y="580768"/>
            <a:ext cx="11302314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0504DF1-620C-F3DB-C9E5-B218D56DE6E7}"/>
              </a:ext>
            </a:extLst>
          </p:cNvPr>
          <p:cNvCxnSpPr>
            <a:cxnSpLocks/>
          </p:cNvCxnSpPr>
          <p:nvPr/>
        </p:nvCxnSpPr>
        <p:spPr>
          <a:xfrm>
            <a:off x="461318" y="6330780"/>
            <a:ext cx="11500023" cy="0"/>
          </a:xfrm>
          <a:prstGeom prst="line">
            <a:avLst/>
          </a:prstGeom>
          <a:ln w="12700">
            <a:solidFill>
              <a:srgbClr val="5D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78AF701E-5797-26C8-1682-B880478CE247}"/>
              </a:ext>
            </a:extLst>
          </p:cNvPr>
          <p:cNvSpPr txBox="1">
            <a:spLocks/>
          </p:cNvSpPr>
          <p:nvPr/>
        </p:nvSpPr>
        <p:spPr>
          <a:xfrm>
            <a:off x="-311871" y="266123"/>
            <a:ext cx="4876800" cy="4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6/27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~28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 연구실 </a:t>
            </a:r>
            <a:r>
              <a:rPr kumimoji="1" lang="en-US" altLang="ko-KR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workshop </a:t>
            </a:r>
            <a:r>
              <a:rPr kumimoji="1" lang="ko-KR" altLang="en-US" sz="1600" dirty="0">
                <a:solidFill>
                  <a:schemeClr val="bg2">
                    <a:lumMod val="90000"/>
                  </a:schemeClr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발표자료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5B36B1-EB44-F112-DFBB-9AD1FB34FCB4}"/>
              </a:ext>
            </a:extLst>
          </p:cNvPr>
          <p:cNvSpPr txBox="1">
            <a:spLocks/>
          </p:cNvSpPr>
          <p:nvPr/>
        </p:nvSpPr>
        <p:spPr>
          <a:xfrm>
            <a:off x="5912708" y="6460391"/>
            <a:ext cx="597242" cy="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>
                <a:solidFill>
                  <a:srgbClr val="5D5D5D"/>
                </a:solidFill>
                <a:latin typeface="Noto Sans Zawgyi" panose="020B0502040504020204" pitchFamily="34" charset="0"/>
                <a:cs typeface="Noto Sans Zawgyi" panose="020B0502040504020204" pitchFamily="34" charset="0"/>
              </a:rPr>
              <a:t>1/50</a:t>
            </a:r>
            <a:endParaRPr kumimoji="1" lang="ko-KR" altLang="en-US" sz="1600" dirty="0">
              <a:solidFill>
                <a:srgbClr val="5D5D5D"/>
              </a:solidFill>
              <a:latin typeface="Noto Sans Zawgyi" panose="020B0502040504020204" pitchFamily="34" charset="0"/>
              <a:cs typeface="Noto Sans Zawgyi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6CD0F-5340-12A1-F519-2BBA7C396298}"/>
              </a:ext>
            </a:extLst>
          </p:cNvPr>
          <p:cNvSpPr txBox="1"/>
          <p:nvPr/>
        </p:nvSpPr>
        <p:spPr>
          <a:xfrm>
            <a:off x="444843" y="1674796"/>
            <a:ext cx="1130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분자 시스템의 작은 조각 </a:t>
            </a:r>
            <a:r>
              <a:rPr lang="en-US" altLang="ko-KR" sz="2400" dirty="0"/>
              <a:t>1</a:t>
            </a:r>
            <a:r>
              <a:rPr lang="ko-KR" altLang="en-US" sz="2400" dirty="0"/>
              <a:t>개의 시스템을 </a:t>
            </a:r>
            <a:r>
              <a:rPr lang="en-US" altLang="ko-KR" sz="2400" dirty="0"/>
              <a:t>monomer</a:t>
            </a:r>
            <a:r>
              <a:rPr lang="ko-KR" altLang="en-US" sz="2400" dirty="0"/>
              <a:t>라 하고 </a:t>
            </a:r>
            <a:endParaRPr lang="en-US" altLang="ko-KR" sz="2400" dirty="0"/>
          </a:p>
          <a:p>
            <a:r>
              <a:rPr lang="ko-KR" altLang="en-US" sz="2400" dirty="0"/>
              <a:t>조각 </a:t>
            </a:r>
            <a:r>
              <a:rPr lang="en-US" altLang="ko-KR" sz="2400" dirty="0"/>
              <a:t>2</a:t>
            </a:r>
            <a:r>
              <a:rPr lang="ko-KR" altLang="en-US" sz="2400" dirty="0"/>
              <a:t>개의 시스템을 </a:t>
            </a:r>
            <a:r>
              <a:rPr lang="en-US" altLang="ko-KR" sz="2400" dirty="0"/>
              <a:t>dimer</a:t>
            </a:r>
            <a:r>
              <a:rPr lang="ko-KR" altLang="en-US" sz="2400" dirty="0"/>
              <a:t>라 한다</a:t>
            </a:r>
            <a:r>
              <a:rPr lang="en-US" altLang="ko-KR" sz="2400" dirty="0"/>
              <a:t>.</a:t>
            </a:r>
            <a:r>
              <a:rPr lang="ko-KR" altLang="en-US" sz="2400" dirty="0"/>
              <a:t>  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49A895-512C-3F44-EA71-17A40199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0" y="2692949"/>
            <a:ext cx="4199337" cy="2668856"/>
          </a:xfrm>
          <a:prstGeom prst="rect">
            <a:avLst/>
          </a:prstGeom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378BC1F-3144-38FF-F3CE-CD8AE7D87A01}"/>
              </a:ext>
            </a:extLst>
          </p:cNvPr>
          <p:cNvCxnSpPr/>
          <p:nvPr/>
        </p:nvCxnSpPr>
        <p:spPr>
          <a:xfrm flipH="1">
            <a:off x="4644428" y="3429000"/>
            <a:ext cx="1059255" cy="4006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626A39-E6F7-08CD-04AF-7A66E08C2CBE}"/>
              </a:ext>
            </a:extLst>
          </p:cNvPr>
          <p:cNvCxnSpPr/>
          <p:nvPr/>
        </p:nvCxnSpPr>
        <p:spPr>
          <a:xfrm flipH="1">
            <a:off x="3322622" y="3429000"/>
            <a:ext cx="2408222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D3776FA-1875-41DA-2A61-558B31231885}"/>
              </a:ext>
            </a:extLst>
          </p:cNvPr>
          <p:cNvCxnSpPr/>
          <p:nvPr/>
        </p:nvCxnSpPr>
        <p:spPr>
          <a:xfrm flipH="1">
            <a:off x="2126529" y="3429000"/>
            <a:ext cx="3640528" cy="102530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E4D0A39-1886-6E7B-4D3C-A485C8CF211A}"/>
              </a:ext>
            </a:extLst>
          </p:cNvPr>
          <p:cNvSpPr txBox="1"/>
          <p:nvPr/>
        </p:nvSpPr>
        <p:spPr>
          <a:xfrm>
            <a:off x="5822898" y="3227484"/>
            <a:ext cx="159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monomers</a:t>
            </a:r>
            <a:endParaRPr lang="ko-KR" altLang="en-US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5C57E51-86A5-A863-83C2-EA38627CA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533" y="2855467"/>
            <a:ext cx="3991985" cy="2537075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id="{D17D85A7-DD90-0599-A684-74CB12F56AC8}"/>
              </a:ext>
            </a:extLst>
          </p:cNvPr>
          <p:cNvSpPr/>
          <p:nvPr/>
        </p:nvSpPr>
        <p:spPr>
          <a:xfrm rot="-1620000">
            <a:off x="7578147" y="2967427"/>
            <a:ext cx="3026691" cy="1947418"/>
          </a:xfrm>
          <a:prstGeom prst="ellipse">
            <a:avLst/>
          </a:prstGeom>
          <a:noFill/>
          <a:ln w="50800">
            <a:solidFill>
              <a:srgbClr val="0070C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3167802-2725-E8E0-17C4-AA601236DBE8}"/>
              </a:ext>
            </a:extLst>
          </p:cNvPr>
          <p:cNvSpPr/>
          <p:nvPr/>
        </p:nvSpPr>
        <p:spPr>
          <a:xfrm rot="1920000">
            <a:off x="8749951" y="2860893"/>
            <a:ext cx="3073216" cy="2074646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FF78887-FEEA-4A90-2F62-E1DD4ED6E769}"/>
              </a:ext>
            </a:extLst>
          </p:cNvPr>
          <p:cNvSpPr/>
          <p:nvPr/>
        </p:nvSpPr>
        <p:spPr>
          <a:xfrm>
            <a:off x="7557416" y="3771604"/>
            <a:ext cx="4238217" cy="1738682"/>
          </a:xfrm>
          <a:prstGeom prst="ellipse">
            <a:avLst/>
          </a:prstGeom>
          <a:noFill/>
          <a:ln w="5080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34C3ADE-486C-7ABA-7034-272A69373D1B}"/>
              </a:ext>
            </a:extLst>
          </p:cNvPr>
          <p:cNvCxnSpPr>
            <a:cxnSpLocks/>
          </p:cNvCxnSpPr>
          <p:nvPr/>
        </p:nvCxnSpPr>
        <p:spPr>
          <a:xfrm flipV="1">
            <a:off x="6889963" y="4783756"/>
            <a:ext cx="667453" cy="18287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85C452A-11A5-7465-A72B-E64E1DC7CD14}"/>
              </a:ext>
            </a:extLst>
          </p:cNvPr>
          <p:cNvCxnSpPr>
            <a:endCxn id="87" idx="1"/>
          </p:cNvCxnSpPr>
          <p:nvPr/>
        </p:nvCxnSpPr>
        <p:spPr>
          <a:xfrm flipV="1">
            <a:off x="6889963" y="3829616"/>
            <a:ext cx="887250" cy="113701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065ECD6-2A75-9211-D3C2-37BEFE3656E8}"/>
              </a:ext>
            </a:extLst>
          </p:cNvPr>
          <p:cNvCxnSpPr/>
          <p:nvPr/>
        </p:nvCxnSpPr>
        <p:spPr>
          <a:xfrm flipV="1">
            <a:off x="6899764" y="3596816"/>
            <a:ext cx="1974729" cy="13698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F738457-807D-99FC-B7EE-563D0DB0E1AA}"/>
              </a:ext>
            </a:extLst>
          </p:cNvPr>
          <p:cNvSpPr txBox="1"/>
          <p:nvPr/>
        </p:nvSpPr>
        <p:spPr>
          <a:xfrm>
            <a:off x="5978524" y="4779132"/>
            <a:ext cx="88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dimers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92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7197</TotalTime>
  <Words>3920</Words>
  <Application>Microsoft Macintosh PowerPoint</Application>
  <PresentationFormat>와이드스크린</PresentationFormat>
  <Paragraphs>842</Paragraphs>
  <Slides>65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Gulim</vt:lpstr>
      <vt:lpstr>맑은 고딕</vt:lpstr>
      <vt:lpstr>Arial</vt:lpstr>
      <vt:lpstr>Cambria Math</vt:lpstr>
      <vt:lpstr>Helvetica Neue</vt:lpstr>
      <vt:lpstr>Noto Sans Zawgyi</vt:lpstr>
      <vt:lpstr>Wingdings</vt:lpstr>
      <vt:lpstr>Office 테마</vt:lpstr>
      <vt:lpstr>FMO/VQE 알고리즘을 이용한 이차전지 양극재(LiCoO_2)의 Ground-state Energy 계산  </vt:lpstr>
      <vt:lpstr>이차전지</vt:lpstr>
      <vt:lpstr>이차전지</vt:lpstr>
      <vt:lpstr>이차전지</vt:lpstr>
      <vt:lpstr>구조 변화</vt:lpstr>
      <vt:lpstr>PowerPoint 프레젠테이션</vt:lpstr>
      <vt:lpstr>Fragment Molecular Orbital based VQE</vt:lpstr>
      <vt:lpstr>Fragment Molecular Orbital</vt:lpstr>
      <vt:lpstr>Fragment Molecular Orbital</vt:lpstr>
      <vt:lpstr>Monomer Hamiltonian</vt:lpstr>
      <vt:lpstr>Dimer Hamiltonian</vt:lpstr>
      <vt:lpstr>Total energy of molecule</vt:lpstr>
      <vt:lpstr>◼︎ VQE</vt:lpstr>
      <vt:lpstr>◼︎ VQE</vt:lpstr>
      <vt:lpstr>◼︎ Constructing Hamiltonian</vt:lpstr>
      <vt:lpstr>◼︎ Constructing Hamiltonian</vt:lpstr>
      <vt:lpstr>◼︎ Constructing Hamiltonian : Born-Oppenheimer Approximation</vt:lpstr>
      <vt:lpstr>Basis</vt:lpstr>
      <vt:lpstr>Slater Type Orbital (STO)</vt:lpstr>
      <vt:lpstr>Gaussian Type Orbital (GTO)</vt:lpstr>
      <vt:lpstr>Slater determinant</vt:lpstr>
      <vt:lpstr>Slater determinant</vt:lpstr>
      <vt:lpstr>First quantization</vt:lpstr>
      <vt:lpstr>First quantization</vt:lpstr>
      <vt:lpstr>First quantization</vt:lpstr>
      <vt:lpstr>First quantization mapping</vt:lpstr>
      <vt:lpstr>PowerPoint 프레젠테이션</vt:lpstr>
      <vt:lpstr>PowerPoint 프레젠테이션</vt:lpstr>
      <vt:lpstr>PowerPoint 프레젠테이션</vt:lpstr>
      <vt:lpstr>Second quantization</vt:lpstr>
      <vt:lpstr>Second quantization</vt:lpstr>
      <vt:lpstr>Second quantization</vt:lpstr>
      <vt:lpstr>Basis 변환</vt:lpstr>
      <vt:lpstr>Basis 변환</vt:lpstr>
      <vt:lpstr>Double term</vt:lpstr>
      <vt:lpstr>Double term</vt:lpstr>
      <vt:lpstr>Second quantization</vt:lpstr>
      <vt:lpstr>◼︎ Constructing Ansatz</vt:lpstr>
      <vt:lpstr>◼︎ Twolocal(Efficient SU2) Ansatz</vt:lpstr>
      <vt:lpstr>◼︎ FCI (Full Configuration Interaction) Ansatz</vt:lpstr>
      <vt:lpstr>◼︎ Hartree-Fock State</vt:lpstr>
      <vt:lpstr>◼︎ Coupled Cluster Ansatz</vt:lpstr>
      <vt:lpstr>◼︎ Coupled Cluster Ansatz</vt:lpstr>
      <vt:lpstr>◼︎ Coupled Cluster Ansatz</vt:lpstr>
      <vt:lpstr>◼︎ Unitary Coupled Cluster Ansatz</vt:lpstr>
      <vt:lpstr>◼︎ Qubit operator mapping</vt:lpstr>
      <vt:lpstr>◼︎ Jordan-Wigner mapping</vt:lpstr>
      <vt:lpstr>PowerPoint 프레젠테이션</vt:lpstr>
      <vt:lpstr>◼︎ Jordan-Wigner mapping</vt:lpstr>
      <vt:lpstr>◼︎ Parity mapping</vt:lpstr>
      <vt:lpstr>◼︎ Parity mapping</vt:lpstr>
      <vt:lpstr>◼︎ Bravi-Kitaev mapping</vt:lpstr>
      <vt:lpstr>◼︎ Energy Calculation (x=1)</vt:lpstr>
      <vt:lpstr>◼︎ Energy Calculation (x=1)</vt:lpstr>
      <vt:lpstr>◼︎ Energy Calculation (x=1)</vt:lpstr>
      <vt:lpstr>◼︎ Result</vt:lpstr>
      <vt:lpstr>◼︎ Result</vt:lpstr>
      <vt:lpstr>◼︎ Result</vt:lpstr>
      <vt:lpstr>UCCSD Ansatz</vt:lpstr>
      <vt:lpstr>TwoLocal Ansatz</vt:lpstr>
      <vt:lpstr>Ansatz Superposition</vt:lpstr>
      <vt:lpstr>PowerPoint 프레젠테이션</vt:lpstr>
      <vt:lpstr>Superposition circuit</vt:lpstr>
      <vt:lpstr>Problem</vt:lpstr>
      <vt:lpstr> 감사합니다 -Q&amp;A-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최윤호</dc:creator>
  <cp:lastModifiedBy>최윤호</cp:lastModifiedBy>
  <cp:revision>25</cp:revision>
  <dcterms:created xsi:type="dcterms:W3CDTF">2024-06-25T08:47:49Z</dcterms:created>
  <dcterms:modified xsi:type="dcterms:W3CDTF">2024-08-02T03:44:33Z</dcterms:modified>
</cp:coreProperties>
</file>